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aleway"/>
      <p:regular r:id="rId58"/>
      <p:bold r:id="rId59"/>
      <p:italic r:id="rId60"/>
      <p:boldItalic r:id="rId61"/>
    </p:embeddedFont>
    <p:embeddedFont>
      <p:font typeface="Roboto Thin"/>
      <p:regular r:id="rId62"/>
      <p:bold r:id="rId63"/>
      <p:italic r:id="rId64"/>
      <p:boldItalic r:id="rId65"/>
    </p:embeddedFont>
    <p:embeddedFont>
      <p:font typeface="Roboto Medium"/>
      <p:regular r:id="rId66"/>
      <p:bold r:id="rId67"/>
      <p:italic r:id="rId68"/>
      <p:boldItalic r:id="rId69"/>
    </p:embeddedFont>
    <p:embeddedFont>
      <p:font typeface="Roboto"/>
      <p:regular r:id="rId70"/>
      <p:bold r:id="rId71"/>
      <p:italic r:id="rId72"/>
      <p:boldItalic r:id="rId73"/>
    </p:embeddedFont>
    <p:embeddedFont>
      <p:font typeface="Lato"/>
      <p:regular r:id="rId74"/>
      <p:bold r:id="rId75"/>
      <p:italic r:id="rId76"/>
      <p:boldItalic r:id="rId77"/>
    </p:embeddedFont>
    <p:embeddedFont>
      <p:font typeface="Oswald"/>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6.xml"/><Relationship Id="rId75" Type="http://schemas.openxmlformats.org/officeDocument/2006/relationships/font" Target="fonts/Lato-bold.fntdata"/><Relationship Id="rId30" Type="http://schemas.openxmlformats.org/officeDocument/2006/relationships/slide" Target="slides/slide25.xml"/><Relationship Id="rId74" Type="http://schemas.openxmlformats.org/officeDocument/2006/relationships/font" Target="fonts/Lato-regular.fntdata"/><Relationship Id="rId33" Type="http://schemas.openxmlformats.org/officeDocument/2006/relationships/slide" Target="slides/slide28.xml"/><Relationship Id="rId77" Type="http://schemas.openxmlformats.org/officeDocument/2006/relationships/font" Target="fonts/Lato-boldItalic.fntdata"/><Relationship Id="rId32" Type="http://schemas.openxmlformats.org/officeDocument/2006/relationships/slide" Target="slides/slide27.xml"/><Relationship Id="rId76" Type="http://schemas.openxmlformats.org/officeDocument/2006/relationships/font" Target="fonts/Lato-italic.fntdata"/><Relationship Id="rId35" Type="http://schemas.openxmlformats.org/officeDocument/2006/relationships/slide" Target="slides/slide30.xml"/><Relationship Id="rId79" Type="http://schemas.openxmlformats.org/officeDocument/2006/relationships/font" Target="fonts/Oswald-bold.fntdata"/><Relationship Id="rId34" Type="http://schemas.openxmlformats.org/officeDocument/2006/relationships/slide" Target="slides/slide29.xml"/><Relationship Id="rId78" Type="http://schemas.openxmlformats.org/officeDocument/2006/relationships/font" Target="fonts/Oswald-regular.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Thin-regular.fntdata"/><Relationship Id="rId61" Type="http://schemas.openxmlformats.org/officeDocument/2006/relationships/font" Target="fonts/Raleway-boldItalic.fntdata"/><Relationship Id="rId20" Type="http://schemas.openxmlformats.org/officeDocument/2006/relationships/slide" Target="slides/slide15.xml"/><Relationship Id="rId64" Type="http://schemas.openxmlformats.org/officeDocument/2006/relationships/font" Target="fonts/RobotoThin-italic.fntdata"/><Relationship Id="rId63" Type="http://schemas.openxmlformats.org/officeDocument/2006/relationships/font" Target="fonts/RobotoThin-bold.fntdata"/><Relationship Id="rId22" Type="http://schemas.openxmlformats.org/officeDocument/2006/relationships/slide" Target="slides/slide17.xml"/><Relationship Id="rId66" Type="http://schemas.openxmlformats.org/officeDocument/2006/relationships/font" Target="fonts/RobotoMedium-regular.fntdata"/><Relationship Id="rId21" Type="http://schemas.openxmlformats.org/officeDocument/2006/relationships/slide" Target="slides/slide16.xml"/><Relationship Id="rId65" Type="http://schemas.openxmlformats.org/officeDocument/2006/relationships/font" Target="fonts/RobotoThin-boldItalic.fntdata"/><Relationship Id="rId24" Type="http://schemas.openxmlformats.org/officeDocument/2006/relationships/slide" Target="slides/slide19.xml"/><Relationship Id="rId68" Type="http://schemas.openxmlformats.org/officeDocument/2006/relationships/font" Target="fonts/RobotoMedium-italic.fntdata"/><Relationship Id="rId23" Type="http://schemas.openxmlformats.org/officeDocument/2006/relationships/slide" Target="slides/slide18.xml"/><Relationship Id="rId67" Type="http://schemas.openxmlformats.org/officeDocument/2006/relationships/font" Target="fonts/RobotoMedium-bold.fntdata"/><Relationship Id="rId60" Type="http://schemas.openxmlformats.org/officeDocument/2006/relationships/font" Target="fonts/Raleway-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edium-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bold.fntdata"/><Relationship Id="rId14" Type="http://schemas.openxmlformats.org/officeDocument/2006/relationships/slide" Target="slides/slide9.xml"/><Relationship Id="rId58" Type="http://schemas.openxmlformats.org/officeDocument/2006/relationships/font" Target="fonts/Raleway-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84e807d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84e807d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84e807d1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84e807d1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84e807d11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84e807d11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983119b28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983119b28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983119b28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983119b28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983119b28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983119b28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983119b28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983119b28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4983119b28_1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4983119b28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983119b28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983119b28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4983119b28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983119b28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4b600434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4b600434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484e807d11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484e807d11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46f8c59f95_1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46f8c59f95_1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487d44163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487d44163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General GAN loss function suffers from Gradient vanishing. WGAN works on Earth Mover distance metric </a:t>
            </a:r>
            <a:r>
              <a:rPr lang="en-GB"/>
              <a:t>compared</a:t>
            </a:r>
            <a:r>
              <a:rPr lang="en-GB"/>
              <a:t> to the General GAN which uses Jenson - Shannon Divergence to compare Generator and Discriminator distance. </a:t>
            </a:r>
            <a:r>
              <a:rPr lang="en-GB"/>
              <a:t>Discriminator</a:t>
            </a:r>
            <a:r>
              <a:rPr lang="en-GB"/>
              <a:t> tries to maximise the loss function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4983119b28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4983119b28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46f8c59f95_1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46f8c59f95_1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484e807d11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484e807d11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484e807d1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484e807d1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486e9b996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486e9b996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488bc9e1e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488bc9e1e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488bc9e1e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488bc9e1e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6f8c59f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6f8c59f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486e9b996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486e9b996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486e9b996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486e9b996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484e807d1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484e807d1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45b1d1eaed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45b1d1eaed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45b1d1eaed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45b1d1eaed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45b1d1eaed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45b1d1eaed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46f8c59f95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46f8c59f95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46f8c59f95_1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46f8c59f95_1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46f8c59f95_1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46f8c59f95_1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46f8c59f95_15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46f8c59f95_15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88bc9e1e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88bc9e1e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484e807d11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484e807d11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484e807d11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484e807d11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487d441636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487d441636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487d441636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487d441636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87d441636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487d441636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487d441636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487d441636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487aeecdc6_1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487aeecdc6_1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487d4416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487d4416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g44b600434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44b600434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487d4416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487d4416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5b1d1eae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5b1d1eae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487aeecdc6_1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487aeecdc6_1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487d44163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487d44163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487d4416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487d4416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5b1d1eae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5b1d1eae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6f8c59f95_1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6f8c59f95_1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86e9b99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86e9b99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FGSM - x is the input(clean) image, J is the classification loss function, y is the true label for the input image x</a:t>
            </a:r>
            <a:endParaRPr/>
          </a:p>
          <a:p>
            <a:pPr indent="0" lvl="0" marL="0" rtl="0" algn="l">
              <a:spcBef>
                <a:spcPts val="0"/>
              </a:spcBef>
              <a:spcAft>
                <a:spcPts val="0"/>
              </a:spcAft>
              <a:buNone/>
            </a:pPr>
            <a:r>
              <a:rPr lang="en-GB"/>
              <a:t>J(θ, x, y) be the cost used to train the neural network. We can linearize the cost function around the current value of θ, obtaining an optimal max-norm constrained pertubation of η = sign (∇xJ(θ, x, y))</a:t>
            </a:r>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highlight>
                  <a:srgbClr val="FFFFFF"/>
                </a:highlight>
              </a:rPr>
              <a:t>CW Attack - Here </a:t>
            </a:r>
            <a:r>
              <a:rPr i="1" lang="en-GB">
                <a:highlight>
                  <a:srgbClr val="FFFFFF"/>
                </a:highlight>
              </a:rPr>
              <a:t>x</a:t>
            </a:r>
            <a:r>
              <a:rPr lang="en-GB">
                <a:highlight>
                  <a:srgbClr val="FFFFFF"/>
                </a:highlight>
              </a:rPr>
              <a:t> is the original input and delta stands for the perturbation added to </a:t>
            </a:r>
            <a:r>
              <a:rPr i="1" lang="en-GB">
                <a:highlight>
                  <a:srgbClr val="FFFFFF"/>
                </a:highlight>
              </a:rPr>
              <a:t>x</a:t>
            </a:r>
            <a:r>
              <a:rPr lang="en-GB">
                <a:highlight>
                  <a:srgbClr val="FFFFFF"/>
                </a:highlight>
              </a:rPr>
              <a:t>. The goal is to find a new input x+delta that labeled as target label </a:t>
            </a:r>
            <a:r>
              <a:rPr i="1" lang="en-GB">
                <a:highlight>
                  <a:srgbClr val="FFFFFF"/>
                </a:highlight>
              </a:rPr>
              <a:t>t</a:t>
            </a:r>
            <a:r>
              <a:rPr lang="en-GB">
                <a:highlight>
                  <a:srgbClr val="FFFFFF"/>
                </a:highlight>
              </a:rPr>
              <a:t> by the model, which is different from the original label. At the same time, we need to minimize the distance between the original input and the perturbed new input.</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Clr>
                <a:srgbClr val="000000"/>
              </a:buClr>
              <a:buSzPts val="1100"/>
              <a:buFont typeface="Arial"/>
              <a:buNone/>
            </a:pPr>
            <a:r>
              <a:rPr lang="en-GB">
                <a:highlight>
                  <a:schemeClr val="lt1"/>
                </a:highlight>
              </a:rPr>
              <a:t>DeepFool - which iteratively “linearizes” the loss function at an input point (taking the tangent to the loss function at that point), and applies the minimal perturbation that would be necessary to switch classes</a:t>
            </a:r>
            <a:endParaRPr>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5b3016d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5b3016d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6578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8652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26395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7340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8652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6578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7852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8.png"/><Relationship Id="rId11" Type="http://schemas.openxmlformats.org/officeDocument/2006/relationships/image" Target="../media/image20.png"/><Relationship Id="rId10" Type="http://schemas.openxmlformats.org/officeDocument/2006/relationships/image" Target="../media/image23.png"/><Relationship Id="rId12" Type="http://schemas.openxmlformats.org/officeDocument/2006/relationships/image" Target="../media/image15.png"/><Relationship Id="rId9" Type="http://schemas.openxmlformats.org/officeDocument/2006/relationships/image" Target="../media/image48.png"/><Relationship Id="rId5" Type="http://schemas.openxmlformats.org/officeDocument/2006/relationships/image" Target="../media/image27.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 Id="rId11" Type="http://schemas.openxmlformats.org/officeDocument/2006/relationships/image" Target="../media/image28.png"/><Relationship Id="rId10" Type="http://schemas.openxmlformats.org/officeDocument/2006/relationships/image" Target="../media/image62.png"/><Relationship Id="rId12" Type="http://schemas.openxmlformats.org/officeDocument/2006/relationships/image" Target="../media/image31.png"/><Relationship Id="rId9" Type="http://schemas.openxmlformats.org/officeDocument/2006/relationships/image" Target="../media/image5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24.png"/></Relationships>
</file>

<file path=ppt/slides/_rels/slide12.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1.png"/><Relationship Id="rId13" Type="http://schemas.openxmlformats.org/officeDocument/2006/relationships/image" Target="../media/image34.jpg"/><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9.png"/><Relationship Id="rId15" Type="http://schemas.openxmlformats.org/officeDocument/2006/relationships/image" Target="../media/image37.jpg"/><Relationship Id="rId14" Type="http://schemas.openxmlformats.org/officeDocument/2006/relationships/image" Target="../media/image33.jpg"/><Relationship Id="rId17" Type="http://schemas.openxmlformats.org/officeDocument/2006/relationships/image" Target="../media/image36.jpg"/><Relationship Id="rId16" Type="http://schemas.openxmlformats.org/officeDocument/2006/relationships/image" Target="../media/image55.jpg"/><Relationship Id="rId5" Type="http://schemas.openxmlformats.org/officeDocument/2006/relationships/image" Target="../media/image27.png"/><Relationship Id="rId6" Type="http://schemas.openxmlformats.org/officeDocument/2006/relationships/image" Target="../media/image20.png"/><Relationship Id="rId7" Type="http://schemas.openxmlformats.org/officeDocument/2006/relationships/image" Target="../media/image15.png"/><Relationship Id="rId8" Type="http://schemas.openxmlformats.org/officeDocument/2006/relationships/image" Target="../media/image18.png"/></Relationships>
</file>

<file path=ppt/slides/_rels/slide13.xml.rels><?xml version="1.0" encoding="UTF-8" standalone="yes"?><Relationships xmlns="http://schemas.openxmlformats.org/package/2006/relationships"><Relationship Id="rId10" Type="http://schemas.openxmlformats.org/officeDocument/2006/relationships/image" Target="../media/image42.jp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1.jpg"/><Relationship Id="rId4" Type="http://schemas.openxmlformats.org/officeDocument/2006/relationships/image" Target="../media/image38.jpg"/><Relationship Id="rId9" Type="http://schemas.openxmlformats.org/officeDocument/2006/relationships/image" Target="../media/image32.jpg"/><Relationship Id="rId5" Type="http://schemas.openxmlformats.org/officeDocument/2006/relationships/image" Target="../media/image63.jpg"/><Relationship Id="rId6" Type="http://schemas.openxmlformats.org/officeDocument/2006/relationships/image" Target="../media/image30.jpg"/><Relationship Id="rId7" Type="http://schemas.openxmlformats.org/officeDocument/2006/relationships/image" Target="../media/image35.jpg"/><Relationship Id="rId8" Type="http://schemas.openxmlformats.org/officeDocument/2006/relationships/image" Target="../media/image49.jpg"/></Relationships>
</file>

<file path=ppt/slides/_rels/slide14.xml.rels><?xml version="1.0" encoding="UTF-8" standalone="yes"?><Relationships xmlns="http://schemas.openxmlformats.org/package/2006/relationships"><Relationship Id="rId11" Type="http://schemas.openxmlformats.org/officeDocument/2006/relationships/image" Target="../media/image68.jpg"/><Relationship Id="rId10" Type="http://schemas.openxmlformats.org/officeDocument/2006/relationships/image" Target="../media/image66.jpg"/><Relationship Id="rId12" Type="http://schemas.openxmlformats.org/officeDocument/2006/relationships/image" Target="../media/image47.jp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1.jpg"/><Relationship Id="rId4" Type="http://schemas.openxmlformats.org/officeDocument/2006/relationships/image" Target="../media/image45.jpg"/><Relationship Id="rId9" Type="http://schemas.openxmlformats.org/officeDocument/2006/relationships/image" Target="../media/image53.jpg"/><Relationship Id="rId5" Type="http://schemas.openxmlformats.org/officeDocument/2006/relationships/image" Target="../media/image51.jpg"/><Relationship Id="rId6" Type="http://schemas.openxmlformats.org/officeDocument/2006/relationships/image" Target="../media/image46.jpg"/><Relationship Id="rId7" Type="http://schemas.openxmlformats.org/officeDocument/2006/relationships/image" Target="../media/image43.jpg"/><Relationship Id="rId8" Type="http://schemas.openxmlformats.org/officeDocument/2006/relationships/image" Target="../media/image40.jpg"/></Relationships>
</file>

<file path=ppt/slides/_rels/slide15.xml.rels><?xml version="1.0" encoding="UTF-8" standalone="yes"?><Relationships xmlns="http://schemas.openxmlformats.org/package/2006/relationships"><Relationship Id="rId11" Type="http://schemas.openxmlformats.org/officeDocument/2006/relationships/image" Target="../media/image65.jpg"/><Relationship Id="rId10" Type="http://schemas.openxmlformats.org/officeDocument/2006/relationships/image" Target="../media/image74.jpg"/><Relationship Id="rId12" Type="http://schemas.openxmlformats.org/officeDocument/2006/relationships/image" Target="../media/image58.jp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7.jpg"/><Relationship Id="rId4" Type="http://schemas.openxmlformats.org/officeDocument/2006/relationships/image" Target="../media/image59.jpg"/><Relationship Id="rId9" Type="http://schemas.openxmlformats.org/officeDocument/2006/relationships/image" Target="../media/image56.jpg"/><Relationship Id="rId5" Type="http://schemas.openxmlformats.org/officeDocument/2006/relationships/image" Target="../media/image52.jpg"/><Relationship Id="rId6" Type="http://schemas.openxmlformats.org/officeDocument/2006/relationships/image" Target="../media/image54.jpg"/><Relationship Id="rId7" Type="http://schemas.openxmlformats.org/officeDocument/2006/relationships/image" Target="../media/image60.jpg"/><Relationship Id="rId8" Type="http://schemas.openxmlformats.org/officeDocument/2006/relationships/image" Target="../media/image64.jpg"/></Relationships>
</file>

<file path=ppt/slides/_rels/slide16.xml.rels><?xml version="1.0" encoding="UTF-8" standalone="yes"?><Relationships xmlns="http://schemas.openxmlformats.org/package/2006/relationships"><Relationship Id="rId11" Type="http://schemas.openxmlformats.org/officeDocument/2006/relationships/image" Target="../media/image46.jpg"/><Relationship Id="rId10" Type="http://schemas.openxmlformats.org/officeDocument/2006/relationships/image" Target="../media/image51.jpg"/><Relationship Id="rId13" Type="http://schemas.openxmlformats.org/officeDocument/2006/relationships/image" Target="../media/image75.jpg"/><Relationship Id="rId12" Type="http://schemas.openxmlformats.org/officeDocument/2006/relationships/image" Target="../media/image43.jp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4.jpg"/><Relationship Id="rId4" Type="http://schemas.openxmlformats.org/officeDocument/2006/relationships/image" Target="../media/image56.jpg"/><Relationship Id="rId9" Type="http://schemas.openxmlformats.org/officeDocument/2006/relationships/image" Target="../media/image45.jpg"/><Relationship Id="rId15" Type="http://schemas.openxmlformats.org/officeDocument/2006/relationships/image" Target="../media/image70.jpg"/><Relationship Id="rId14" Type="http://schemas.openxmlformats.org/officeDocument/2006/relationships/image" Target="../media/image67.jpg"/><Relationship Id="rId17" Type="http://schemas.openxmlformats.org/officeDocument/2006/relationships/image" Target="../media/image69.jpg"/><Relationship Id="rId16" Type="http://schemas.openxmlformats.org/officeDocument/2006/relationships/image" Target="../media/image76.jpg"/><Relationship Id="rId5" Type="http://schemas.openxmlformats.org/officeDocument/2006/relationships/image" Target="../media/image74.jpg"/><Relationship Id="rId6" Type="http://schemas.openxmlformats.org/officeDocument/2006/relationships/image" Target="../media/image65.jpg"/><Relationship Id="rId7" Type="http://schemas.openxmlformats.org/officeDocument/2006/relationships/image" Target="../media/image58.jpg"/><Relationship Id="rId8" Type="http://schemas.openxmlformats.org/officeDocument/2006/relationships/image" Target="../media/image41.jpg"/></Relationships>
</file>

<file path=ppt/slides/_rels/slide17.xml.rels><?xml version="1.0" encoding="UTF-8" standalone="yes"?><Relationships xmlns="http://schemas.openxmlformats.org/package/2006/relationships"><Relationship Id="rId11" Type="http://schemas.openxmlformats.org/officeDocument/2006/relationships/image" Target="../media/image29.jpg"/><Relationship Id="rId10" Type="http://schemas.openxmlformats.org/officeDocument/2006/relationships/image" Target="../media/image42.jpg"/><Relationship Id="rId13" Type="http://schemas.openxmlformats.org/officeDocument/2006/relationships/image" Target="../media/image3.jpg"/><Relationship Id="rId12" Type="http://schemas.openxmlformats.org/officeDocument/2006/relationships/image" Target="../media/image9.jp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1.jpg"/><Relationship Id="rId4" Type="http://schemas.openxmlformats.org/officeDocument/2006/relationships/image" Target="../media/image38.jpg"/><Relationship Id="rId9" Type="http://schemas.openxmlformats.org/officeDocument/2006/relationships/image" Target="../media/image32.jpg"/><Relationship Id="rId15" Type="http://schemas.openxmlformats.org/officeDocument/2006/relationships/image" Target="../media/image44.jpg"/><Relationship Id="rId14" Type="http://schemas.openxmlformats.org/officeDocument/2006/relationships/image" Target="../media/image39.jpg"/><Relationship Id="rId17" Type="http://schemas.openxmlformats.org/officeDocument/2006/relationships/image" Target="../media/image11.jpg"/><Relationship Id="rId16" Type="http://schemas.openxmlformats.org/officeDocument/2006/relationships/image" Target="../media/image7.jpg"/><Relationship Id="rId5" Type="http://schemas.openxmlformats.org/officeDocument/2006/relationships/image" Target="../media/image63.jpg"/><Relationship Id="rId6" Type="http://schemas.openxmlformats.org/officeDocument/2006/relationships/image" Target="../media/image30.jpg"/><Relationship Id="rId18" Type="http://schemas.openxmlformats.org/officeDocument/2006/relationships/image" Target="../media/image6.jpg"/><Relationship Id="rId7" Type="http://schemas.openxmlformats.org/officeDocument/2006/relationships/image" Target="../media/image35.jpg"/><Relationship Id="rId8" Type="http://schemas.openxmlformats.org/officeDocument/2006/relationships/image" Target="../media/image49.jpg"/></Relationships>
</file>

<file path=ppt/slides/_rels/slide18.xml.rels><?xml version="1.0" encoding="UTF-8" standalone="yes"?><Relationships xmlns="http://schemas.openxmlformats.org/package/2006/relationships"><Relationship Id="rId20" Type="http://schemas.openxmlformats.org/officeDocument/2006/relationships/image" Target="../media/image23.png"/><Relationship Id="rId11" Type="http://schemas.openxmlformats.org/officeDocument/2006/relationships/image" Target="../media/image68.jpg"/><Relationship Id="rId22" Type="http://schemas.openxmlformats.org/officeDocument/2006/relationships/image" Target="../media/image15.png"/><Relationship Id="rId10" Type="http://schemas.openxmlformats.org/officeDocument/2006/relationships/image" Target="../media/image66.jpg"/><Relationship Id="rId21" Type="http://schemas.openxmlformats.org/officeDocument/2006/relationships/image" Target="../media/image20.png"/><Relationship Id="rId13" Type="http://schemas.openxmlformats.org/officeDocument/2006/relationships/image" Target="../media/image12.png"/><Relationship Id="rId12" Type="http://schemas.openxmlformats.org/officeDocument/2006/relationships/image" Target="../media/image47.jp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jpg"/><Relationship Id="rId4" Type="http://schemas.openxmlformats.org/officeDocument/2006/relationships/image" Target="../media/image45.jpg"/><Relationship Id="rId9" Type="http://schemas.openxmlformats.org/officeDocument/2006/relationships/image" Target="../media/image53.jpg"/><Relationship Id="rId15" Type="http://schemas.openxmlformats.org/officeDocument/2006/relationships/image" Target="../media/image27.png"/><Relationship Id="rId14" Type="http://schemas.openxmlformats.org/officeDocument/2006/relationships/image" Target="../media/image8.png"/><Relationship Id="rId17" Type="http://schemas.openxmlformats.org/officeDocument/2006/relationships/image" Target="../media/image16.png"/><Relationship Id="rId16" Type="http://schemas.openxmlformats.org/officeDocument/2006/relationships/image" Target="../media/image17.png"/><Relationship Id="rId5" Type="http://schemas.openxmlformats.org/officeDocument/2006/relationships/image" Target="../media/image51.jpg"/><Relationship Id="rId19" Type="http://schemas.openxmlformats.org/officeDocument/2006/relationships/image" Target="../media/image48.png"/><Relationship Id="rId6" Type="http://schemas.openxmlformats.org/officeDocument/2006/relationships/image" Target="../media/image46.jpg"/><Relationship Id="rId18" Type="http://schemas.openxmlformats.org/officeDocument/2006/relationships/image" Target="../media/image26.png"/><Relationship Id="rId7" Type="http://schemas.openxmlformats.org/officeDocument/2006/relationships/image" Target="../media/image43.jpg"/><Relationship Id="rId8" Type="http://schemas.openxmlformats.org/officeDocument/2006/relationships/image" Target="../media/image40.jpg"/></Relationships>
</file>

<file path=ppt/slides/_rels/slide19.xml.rels><?xml version="1.0" encoding="UTF-8" standalone="yes"?><Relationships xmlns="http://schemas.openxmlformats.org/package/2006/relationships"><Relationship Id="rId20" Type="http://schemas.openxmlformats.org/officeDocument/2006/relationships/image" Target="../media/image62.png"/><Relationship Id="rId11" Type="http://schemas.openxmlformats.org/officeDocument/2006/relationships/image" Target="../media/image65.jpg"/><Relationship Id="rId22" Type="http://schemas.openxmlformats.org/officeDocument/2006/relationships/image" Target="../media/image31.png"/><Relationship Id="rId10" Type="http://schemas.openxmlformats.org/officeDocument/2006/relationships/image" Target="../media/image74.jpg"/><Relationship Id="rId21" Type="http://schemas.openxmlformats.org/officeDocument/2006/relationships/image" Target="../media/image28.png"/><Relationship Id="rId13" Type="http://schemas.openxmlformats.org/officeDocument/2006/relationships/image" Target="../media/image18.png"/><Relationship Id="rId12" Type="http://schemas.openxmlformats.org/officeDocument/2006/relationships/image" Target="../media/image58.jp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7.jpg"/><Relationship Id="rId4" Type="http://schemas.openxmlformats.org/officeDocument/2006/relationships/image" Target="../media/image59.jpg"/><Relationship Id="rId9" Type="http://schemas.openxmlformats.org/officeDocument/2006/relationships/image" Target="../media/image56.jpg"/><Relationship Id="rId15" Type="http://schemas.openxmlformats.org/officeDocument/2006/relationships/image" Target="../media/image21.png"/><Relationship Id="rId14" Type="http://schemas.openxmlformats.org/officeDocument/2006/relationships/image" Target="../media/image19.png"/><Relationship Id="rId17" Type="http://schemas.openxmlformats.org/officeDocument/2006/relationships/image" Target="../media/image25.png"/><Relationship Id="rId16" Type="http://schemas.openxmlformats.org/officeDocument/2006/relationships/image" Target="../media/image22.png"/><Relationship Id="rId5" Type="http://schemas.openxmlformats.org/officeDocument/2006/relationships/image" Target="../media/image52.jpg"/><Relationship Id="rId19" Type="http://schemas.openxmlformats.org/officeDocument/2006/relationships/image" Target="../media/image50.png"/><Relationship Id="rId6" Type="http://schemas.openxmlformats.org/officeDocument/2006/relationships/image" Target="../media/image54.jpg"/><Relationship Id="rId18" Type="http://schemas.openxmlformats.org/officeDocument/2006/relationships/image" Target="../media/image24.png"/><Relationship Id="rId7" Type="http://schemas.openxmlformats.org/officeDocument/2006/relationships/image" Target="../media/image60.jpg"/><Relationship Id="rId8" Type="http://schemas.openxmlformats.org/officeDocument/2006/relationships/image" Target="../media/image6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hyperlink" Target="https://rohan-pradhan.github.io/DefenseGAN-PhysicalTransferabilit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6.png"/><Relationship Id="rId4" Type="http://schemas.openxmlformats.org/officeDocument/2006/relationships/image" Target="../media/image71.png"/><Relationship Id="rId5" Type="http://schemas.openxmlformats.org/officeDocument/2006/relationships/image" Target="../media/image9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4.png"/><Relationship Id="rId4" Type="http://schemas.openxmlformats.org/officeDocument/2006/relationships/image" Target="../media/image87.png"/><Relationship Id="rId5" Type="http://schemas.openxmlformats.org/officeDocument/2006/relationships/image" Target="../media/image9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www.youtube.com/watch?v=QDoofI-aRB0" TargetMode="External"/><Relationship Id="rId4" Type="http://schemas.openxmlformats.org/officeDocument/2006/relationships/image" Target="../media/image73.jpg"/></Relationships>
</file>

<file path=ppt/slides/_rels/slide27.xml.rels><?xml version="1.0" encoding="UTF-8" standalone="yes"?><Relationships xmlns="http://schemas.openxmlformats.org/package/2006/relationships"><Relationship Id="rId11" Type="http://schemas.openxmlformats.org/officeDocument/2006/relationships/image" Target="../media/image80.png"/><Relationship Id="rId10" Type="http://schemas.openxmlformats.org/officeDocument/2006/relationships/image" Target="../media/image82.png"/><Relationship Id="rId13" Type="http://schemas.openxmlformats.org/officeDocument/2006/relationships/image" Target="../media/image81.png"/><Relationship Id="rId12" Type="http://schemas.openxmlformats.org/officeDocument/2006/relationships/image" Target="../media/image95.png"/><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png"/><Relationship Id="rId15" Type="http://schemas.openxmlformats.org/officeDocument/2006/relationships/image" Target="../media/image89.png"/><Relationship Id="rId14" Type="http://schemas.openxmlformats.org/officeDocument/2006/relationships/image" Target="../media/image99.png"/><Relationship Id="rId17" Type="http://schemas.openxmlformats.org/officeDocument/2006/relationships/image" Target="../media/image86.png"/><Relationship Id="rId16" Type="http://schemas.openxmlformats.org/officeDocument/2006/relationships/image" Target="../media/image85.png"/><Relationship Id="rId5" Type="http://schemas.openxmlformats.org/officeDocument/2006/relationships/image" Target="../media/image84.png"/><Relationship Id="rId6" Type="http://schemas.openxmlformats.org/officeDocument/2006/relationships/image" Target="../media/image78.png"/><Relationship Id="rId18" Type="http://schemas.openxmlformats.org/officeDocument/2006/relationships/image" Target="../media/image93.png"/><Relationship Id="rId7" Type="http://schemas.openxmlformats.org/officeDocument/2006/relationships/image" Target="../media/image79.png"/><Relationship Id="rId8" Type="http://schemas.openxmlformats.org/officeDocument/2006/relationships/image" Target="../media/image88.png"/></Relationships>
</file>

<file path=ppt/slides/_rels/slide28.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image" Target="../media/image93.png"/><Relationship Id="rId13" Type="http://schemas.openxmlformats.org/officeDocument/2006/relationships/image" Target="../media/image117.png"/><Relationship Id="rId12"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86.png"/><Relationship Id="rId15" Type="http://schemas.openxmlformats.org/officeDocument/2006/relationships/image" Target="../media/image111.jpg"/><Relationship Id="rId14" Type="http://schemas.openxmlformats.org/officeDocument/2006/relationships/image" Target="../media/image91.jpg"/><Relationship Id="rId17" Type="http://schemas.openxmlformats.org/officeDocument/2006/relationships/image" Target="../media/image102.jpg"/><Relationship Id="rId16" Type="http://schemas.openxmlformats.org/officeDocument/2006/relationships/image" Target="../media/image94.jpg"/><Relationship Id="rId5" Type="http://schemas.openxmlformats.org/officeDocument/2006/relationships/image" Target="../media/image83.png"/><Relationship Id="rId6" Type="http://schemas.openxmlformats.org/officeDocument/2006/relationships/image" Target="../media/image95.png"/><Relationship Id="rId18" Type="http://schemas.openxmlformats.org/officeDocument/2006/relationships/image" Target="../media/image96.jpg"/><Relationship Id="rId7" Type="http://schemas.openxmlformats.org/officeDocument/2006/relationships/image" Target="../media/image99.png"/><Relationship Id="rId8" Type="http://schemas.openxmlformats.org/officeDocument/2006/relationships/image" Target="../media/image8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100.jpg"/><Relationship Id="rId6" Type="http://schemas.openxmlformats.org/officeDocument/2006/relationships/image" Target="../media/image9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0" Type="http://schemas.openxmlformats.org/officeDocument/2006/relationships/image" Target="../media/image110.png"/><Relationship Id="rId11" Type="http://schemas.openxmlformats.org/officeDocument/2006/relationships/image" Target="../media/image106.png"/><Relationship Id="rId22" Type="http://schemas.openxmlformats.org/officeDocument/2006/relationships/image" Target="../media/image130.png"/><Relationship Id="rId10" Type="http://schemas.openxmlformats.org/officeDocument/2006/relationships/image" Target="../media/image112.png"/><Relationship Id="rId21" Type="http://schemas.openxmlformats.org/officeDocument/2006/relationships/image" Target="../media/image113.png"/><Relationship Id="rId13" Type="http://schemas.openxmlformats.org/officeDocument/2006/relationships/image" Target="../media/image131.png"/><Relationship Id="rId12" Type="http://schemas.openxmlformats.org/officeDocument/2006/relationships/image" Target="../media/image123.png"/><Relationship Id="rId23" Type="http://schemas.openxmlformats.org/officeDocument/2006/relationships/image" Target="../media/image118.png"/><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9.png"/><Relationship Id="rId4" Type="http://schemas.openxmlformats.org/officeDocument/2006/relationships/image" Target="../media/image101.png"/><Relationship Id="rId9" Type="http://schemas.openxmlformats.org/officeDocument/2006/relationships/image" Target="../media/image107.png"/><Relationship Id="rId15" Type="http://schemas.openxmlformats.org/officeDocument/2006/relationships/image" Target="../media/image115.png"/><Relationship Id="rId14" Type="http://schemas.openxmlformats.org/officeDocument/2006/relationships/image" Target="../media/image124.png"/><Relationship Id="rId17" Type="http://schemas.openxmlformats.org/officeDocument/2006/relationships/image" Target="../media/image105.png"/><Relationship Id="rId16" Type="http://schemas.openxmlformats.org/officeDocument/2006/relationships/image" Target="../media/image121.png"/><Relationship Id="rId5" Type="http://schemas.openxmlformats.org/officeDocument/2006/relationships/image" Target="../media/image104.png"/><Relationship Id="rId19" Type="http://schemas.openxmlformats.org/officeDocument/2006/relationships/image" Target="../media/image122.png"/><Relationship Id="rId6" Type="http://schemas.openxmlformats.org/officeDocument/2006/relationships/image" Target="../media/image103.png"/><Relationship Id="rId18" Type="http://schemas.openxmlformats.org/officeDocument/2006/relationships/image" Target="../media/image127.png"/><Relationship Id="rId7" Type="http://schemas.openxmlformats.org/officeDocument/2006/relationships/image" Target="../media/image108.png"/><Relationship Id="rId8" Type="http://schemas.openxmlformats.org/officeDocument/2006/relationships/image" Target="../media/image116.png"/></Relationships>
</file>

<file path=ppt/slides/_rels/slide31.xml.rels><?xml version="1.0" encoding="UTF-8" standalone="yes"?><Relationships xmlns="http://schemas.openxmlformats.org/package/2006/relationships"><Relationship Id="rId20" Type="http://schemas.openxmlformats.org/officeDocument/2006/relationships/image" Target="../media/image151.png"/><Relationship Id="rId11" Type="http://schemas.openxmlformats.org/officeDocument/2006/relationships/image" Target="../media/image125.png"/><Relationship Id="rId22" Type="http://schemas.openxmlformats.org/officeDocument/2006/relationships/image" Target="../media/image135.png"/><Relationship Id="rId10" Type="http://schemas.openxmlformats.org/officeDocument/2006/relationships/image" Target="../media/image138.png"/><Relationship Id="rId21" Type="http://schemas.openxmlformats.org/officeDocument/2006/relationships/image" Target="../media/image146.png"/><Relationship Id="rId13" Type="http://schemas.openxmlformats.org/officeDocument/2006/relationships/image" Target="../media/image128.png"/><Relationship Id="rId12" Type="http://schemas.openxmlformats.org/officeDocument/2006/relationships/image" Target="../media/image141.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0.png"/><Relationship Id="rId4" Type="http://schemas.openxmlformats.org/officeDocument/2006/relationships/image" Target="../media/image129.png"/><Relationship Id="rId9" Type="http://schemas.openxmlformats.org/officeDocument/2006/relationships/image" Target="../media/image126.png"/><Relationship Id="rId15" Type="http://schemas.openxmlformats.org/officeDocument/2006/relationships/image" Target="../media/image133.png"/><Relationship Id="rId14" Type="http://schemas.openxmlformats.org/officeDocument/2006/relationships/image" Target="../media/image144.png"/><Relationship Id="rId17" Type="http://schemas.openxmlformats.org/officeDocument/2006/relationships/image" Target="../media/image139.png"/><Relationship Id="rId16" Type="http://schemas.openxmlformats.org/officeDocument/2006/relationships/image" Target="../media/image143.png"/><Relationship Id="rId5" Type="http://schemas.openxmlformats.org/officeDocument/2006/relationships/image" Target="../media/image119.png"/><Relationship Id="rId19" Type="http://schemas.openxmlformats.org/officeDocument/2006/relationships/image" Target="../media/image140.png"/><Relationship Id="rId6" Type="http://schemas.openxmlformats.org/officeDocument/2006/relationships/image" Target="../media/image114.png"/><Relationship Id="rId18" Type="http://schemas.openxmlformats.org/officeDocument/2006/relationships/image" Target="../media/image136.png"/><Relationship Id="rId7" Type="http://schemas.openxmlformats.org/officeDocument/2006/relationships/image" Target="../media/image132.png"/><Relationship Id="rId8" Type="http://schemas.openxmlformats.org/officeDocument/2006/relationships/image" Target="../media/image1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hyperlink" Target="https://rohan-pradhan.github.io/DefenseGAN-PhysicalTransferabilit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5.jpg"/><Relationship Id="rId4" Type="http://schemas.openxmlformats.org/officeDocument/2006/relationships/image" Target="../media/image1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4.png"/><Relationship Id="rId4" Type="http://schemas.openxmlformats.org/officeDocument/2006/relationships/image" Target="../media/image1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1.png"/><Relationship Id="rId4" Type="http://schemas.openxmlformats.org/officeDocument/2006/relationships/image" Target="../media/image1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3.png"/><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emojipedia.org/smiling-face-with-horns/" TargetMode="External"/><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10" Type="http://schemas.openxmlformats.org/officeDocument/2006/relationships/image" Target="../media/image149.jpg"/><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47.png"/><Relationship Id="rId4" Type="http://schemas.openxmlformats.org/officeDocument/2006/relationships/image" Target="../media/image158.png"/><Relationship Id="rId9" Type="http://schemas.openxmlformats.org/officeDocument/2006/relationships/image" Target="../media/image152.jpg"/><Relationship Id="rId5" Type="http://schemas.openxmlformats.org/officeDocument/2006/relationships/image" Target="../media/image148.png"/><Relationship Id="rId6" Type="http://schemas.openxmlformats.org/officeDocument/2006/relationships/image" Target="../media/image154.png"/><Relationship Id="rId7" Type="http://schemas.openxmlformats.org/officeDocument/2006/relationships/image" Target="../media/image169.png"/><Relationship Id="rId8" Type="http://schemas.openxmlformats.org/officeDocument/2006/relationships/image" Target="../media/image16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medium.com/@devnag/generative-adversarial-networks-gans-in-50-lines-of-code-pytorch-e81b79659e3f" TargetMode="External"/><Relationship Id="rId4" Type="http://schemas.openxmlformats.org/officeDocument/2006/relationships/hyperlink" Target="https://skymind.ai/wiki/generative-adversarial-network-gan" TargetMode="External"/><Relationship Id="rId5" Type="http://schemas.openxmlformats.org/officeDocument/2006/relationships/hyperlink" Target="https://www.slrlounge.com/what-causes-moire-how-to-avoid-it-how-to-remove-i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6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67.png"/><Relationship Id="rId4" Type="http://schemas.openxmlformats.org/officeDocument/2006/relationships/image" Target="../media/image1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jpg"/><Relationship Id="rId10" Type="http://schemas.openxmlformats.org/officeDocument/2006/relationships/image" Target="../media/image14.png"/><Relationship Id="rId9" Type="http://schemas.openxmlformats.org/officeDocument/2006/relationships/image" Target="../media/image4.png"/><Relationship Id="rId5" Type="http://schemas.openxmlformats.org/officeDocument/2006/relationships/image" Target="../media/image161.png"/><Relationship Id="rId6" Type="http://schemas.openxmlformats.org/officeDocument/2006/relationships/image" Target="../media/image159.png"/><Relationship Id="rId7" Type="http://schemas.openxmlformats.org/officeDocument/2006/relationships/image" Target="../media/image156.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jpg"/><Relationship Id="rId4" Type="http://schemas.openxmlformats.org/officeDocument/2006/relationships/image" Target="../media/image6.jpg"/><Relationship Id="rId10" Type="http://schemas.openxmlformats.org/officeDocument/2006/relationships/image" Target="../media/image11.jpg"/><Relationship Id="rId9" Type="http://schemas.openxmlformats.org/officeDocument/2006/relationships/image" Target="../media/image7.jpg"/><Relationship Id="rId5" Type="http://schemas.openxmlformats.org/officeDocument/2006/relationships/image" Target="../media/image9.jpg"/><Relationship Id="rId6" Type="http://schemas.openxmlformats.org/officeDocument/2006/relationships/image" Target="../media/image3.jpg"/><Relationship Id="rId7" Type="http://schemas.openxmlformats.org/officeDocument/2006/relationships/image" Target="../media/image39.jpg"/><Relationship Id="rId8" Type="http://schemas.openxmlformats.org/officeDocument/2006/relationships/image" Target="../media/image4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8652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4800"/>
              <a:t>Transferability of the Defense-GAN Technique to Physical </a:t>
            </a:r>
            <a:r>
              <a:rPr b="0" lang="en-GB" sz="4800"/>
              <a:t>Adversarial</a:t>
            </a:r>
            <a:r>
              <a:rPr b="0" lang="en-GB" sz="4800"/>
              <a:t> Examples </a:t>
            </a:r>
            <a:endParaRPr b="0" sz="4800"/>
          </a:p>
          <a:p>
            <a:pPr indent="0" lvl="0" marL="0" rtl="0" algn="l">
              <a:spcBef>
                <a:spcPts val="0"/>
              </a:spcBef>
              <a:spcAft>
                <a:spcPts val="0"/>
              </a:spcAft>
              <a:buNone/>
            </a:pPr>
            <a:r>
              <a:t/>
            </a:r>
            <a:endParaRPr b="0" i="1" sz="4800"/>
          </a:p>
        </p:txBody>
      </p:sp>
      <p:sp>
        <p:nvSpPr>
          <p:cNvPr id="87" name="Google Shape;87;p13"/>
          <p:cNvSpPr txBox="1"/>
          <p:nvPr>
            <p:ph idx="1" type="subTitle"/>
          </p:nvPr>
        </p:nvSpPr>
        <p:spPr>
          <a:xfrm>
            <a:off x="727952" y="51435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Rohan Pradhan - Bibin Sebastian - Karthik Raja - Chamanpreet Kaur - Mihir Pathare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2"/>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Digital CW Adversarial Images </a:t>
            </a:r>
            <a:endParaRPr/>
          </a:p>
        </p:txBody>
      </p:sp>
      <p:sp>
        <p:nvSpPr>
          <p:cNvPr id="238" name="Google Shape;238;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39" name="Google Shape;239;p22"/>
          <p:cNvPicPr preferRelativeResize="0"/>
          <p:nvPr/>
        </p:nvPicPr>
        <p:blipFill>
          <a:blip r:embed="rId3">
            <a:alphaModFix/>
          </a:blip>
          <a:stretch>
            <a:fillRect/>
          </a:stretch>
        </p:blipFill>
        <p:spPr>
          <a:xfrm>
            <a:off x="3354600" y="2114550"/>
            <a:ext cx="609600" cy="609600"/>
          </a:xfrm>
          <a:prstGeom prst="rect">
            <a:avLst/>
          </a:prstGeom>
          <a:noFill/>
          <a:ln>
            <a:noFill/>
          </a:ln>
        </p:spPr>
      </p:pic>
      <p:pic>
        <p:nvPicPr>
          <p:cNvPr id="240" name="Google Shape;240;p22"/>
          <p:cNvPicPr preferRelativeResize="0"/>
          <p:nvPr/>
        </p:nvPicPr>
        <p:blipFill>
          <a:blip r:embed="rId4">
            <a:alphaModFix/>
          </a:blip>
          <a:stretch>
            <a:fillRect/>
          </a:stretch>
        </p:blipFill>
        <p:spPr>
          <a:xfrm>
            <a:off x="4116600" y="2114550"/>
            <a:ext cx="609600" cy="609600"/>
          </a:xfrm>
          <a:prstGeom prst="rect">
            <a:avLst/>
          </a:prstGeom>
          <a:noFill/>
          <a:ln>
            <a:noFill/>
          </a:ln>
        </p:spPr>
      </p:pic>
      <p:pic>
        <p:nvPicPr>
          <p:cNvPr id="241" name="Google Shape;241;p22"/>
          <p:cNvPicPr preferRelativeResize="0"/>
          <p:nvPr/>
        </p:nvPicPr>
        <p:blipFill>
          <a:blip r:embed="rId5">
            <a:alphaModFix/>
          </a:blip>
          <a:stretch>
            <a:fillRect/>
          </a:stretch>
        </p:blipFill>
        <p:spPr>
          <a:xfrm>
            <a:off x="4878600" y="2114550"/>
            <a:ext cx="609600" cy="609600"/>
          </a:xfrm>
          <a:prstGeom prst="rect">
            <a:avLst/>
          </a:prstGeom>
          <a:noFill/>
          <a:ln>
            <a:noFill/>
          </a:ln>
        </p:spPr>
      </p:pic>
      <p:sp>
        <p:nvSpPr>
          <p:cNvPr id="242" name="Google Shape;242;p22"/>
          <p:cNvSpPr/>
          <p:nvPr/>
        </p:nvSpPr>
        <p:spPr>
          <a:xfrm>
            <a:off x="833313" y="25127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833313" y="251279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0</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244" name="Google Shape;244;p22"/>
          <p:cNvSpPr/>
          <p:nvPr/>
        </p:nvSpPr>
        <p:spPr>
          <a:xfrm rot="-5400000">
            <a:off x="1911212" y="21249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1470163" y="25859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sp>
        <p:nvSpPr>
          <p:cNvPr id="246" name="Google Shape;246;p22"/>
          <p:cNvSpPr txBox="1"/>
          <p:nvPr/>
        </p:nvSpPr>
        <p:spPr>
          <a:xfrm>
            <a:off x="833320" y="2208575"/>
            <a:ext cx="8850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Accuracy</a:t>
            </a:r>
            <a:endParaRPr sz="1200"/>
          </a:p>
        </p:txBody>
      </p:sp>
      <p:pic>
        <p:nvPicPr>
          <p:cNvPr id="247" name="Google Shape;247;p22"/>
          <p:cNvPicPr preferRelativeResize="0"/>
          <p:nvPr/>
        </p:nvPicPr>
        <p:blipFill>
          <a:blip r:embed="rId6">
            <a:alphaModFix/>
          </a:blip>
          <a:stretch>
            <a:fillRect/>
          </a:stretch>
        </p:blipFill>
        <p:spPr>
          <a:xfrm>
            <a:off x="3354600" y="3029659"/>
            <a:ext cx="609600" cy="609600"/>
          </a:xfrm>
          <a:prstGeom prst="rect">
            <a:avLst/>
          </a:prstGeom>
          <a:noFill/>
          <a:ln>
            <a:noFill/>
          </a:ln>
        </p:spPr>
      </p:pic>
      <p:pic>
        <p:nvPicPr>
          <p:cNvPr id="248" name="Google Shape;248;p22"/>
          <p:cNvPicPr preferRelativeResize="0"/>
          <p:nvPr/>
        </p:nvPicPr>
        <p:blipFill>
          <a:blip r:embed="rId7">
            <a:alphaModFix/>
          </a:blip>
          <a:stretch>
            <a:fillRect/>
          </a:stretch>
        </p:blipFill>
        <p:spPr>
          <a:xfrm>
            <a:off x="4116600" y="3029659"/>
            <a:ext cx="609600" cy="609600"/>
          </a:xfrm>
          <a:prstGeom prst="rect">
            <a:avLst/>
          </a:prstGeom>
          <a:noFill/>
          <a:ln>
            <a:noFill/>
          </a:ln>
        </p:spPr>
      </p:pic>
      <p:pic>
        <p:nvPicPr>
          <p:cNvPr id="249" name="Google Shape;249;p22"/>
          <p:cNvPicPr preferRelativeResize="0"/>
          <p:nvPr/>
        </p:nvPicPr>
        <p:blipFill>
          <a:blip r:embed="rId8">
            <a:alphaModFix/>
          </a:blip>
          <a:stretch>
            <a:fillRect/>
          </a:stretch>
        </p:blipFill>
        <p:spPr>
          <a:xfrm>
            <a:off x="4878600" y="3029659"/>
            <a:ext cx="609600" cy="609600"/>
          </a:xfrm>
          <a:prstGeom prst="rect">
            <a:avLst/>
          </a:prstGeom>
          <a:noFill/>
          <a:ln>
            <a:noFill/>
          </a:ln>
        </p:spPr>
      </p:pic>
      <p:pic>
        <p:nvPicPr>
          <p:cNvPr id="250" name="Google Shape;250;p22"/>
          <p:cNvPicPr preferRelativeResize="0"/>
          <p:nvPr/>
        </p:nvPicPr>
        <p:blipFill>
          <a:blip r:embed="rId9">
            <a:alphaModFix/>
          </a:blip>
          <a:stretch>
            <a:fillRect/>
          </a:stretch>
        </p:blipFill>
        <p:spPr>
          <a:xfrm>
            <a:off x="5640600" y="3029659"/>
            <a:ext cx="609600" cy="609600"/>
          </a:xfrm>
          <a:prstGeom prst="rect">
            <a:avLst/>
          </a:prstGeom>
          <a:noFill/>
          <a:ln>
            <a:noFill/>
          </a:ln>
        </p:spPr>
      </p:pic>
      <p:pic>
        <p:nvPicPr>
          <p:cNvPr id="251" name="Google Shape;251;p22"/>
          <p:cNvPicPr preferRelativeResize="0"/>
          <p:nvPr/>
        </p:nvPicPr>
        <p:blipFill>
          <a:blip r:embed="rId10">
            <a:alphaModFix/>
          </a:blip>
          <a:stretch>
            <a:fillRect/>
          </a:stretch>
        </p:blipFill>
        <p:spPr>
          <a:xfrm>
            <a:off x="6402600" y="3029659"/>
            <a:ext cx="609600" cy="609600"/>
          </a:xfrm>
          <a:prstGeom prst="rect">
            <a:avLst/>
          </a:prstGeom>
          <a:noFill/>
          <a:ln>
            <a:noFill/>
          </a:ln>
        </p:spPr>
      </p:pic>
      <p:pic>
        <p:nvPicPr>
          <p:cNvPr id="252" name="Google Shape;252;p22"/>
          <p:cNvPicPr preferRelativeResize="0"/>
          <p:nvPr/>
        </p:nvPicPr>
        <p:blipFill>
          <a:blip r:embed="rId11">
            <a:alphaModFix/>
          </a:blip>
          <a:stretch>
            <a:fillRect/>
          </a:stretch>
        </p:blipFill>
        <p:spPr>
          <a:xfrm>
            <a:off x="5640600" y="2114559"/>
            <a:ext cx="609600" cy="609600"/>
          </a:xfrm>
          <a:prstGeom prst="rect">
            <a:avLst/>
          </a:prstGeom>
          <a:noFill/>
          <a:ln>
            <a:noFill/>
          </a:ln>
        </p:spPr>
      </p:pic>
      <p:pic>
        <p:nvPicPr>
          <p:cNvPr id="253" name="Google Shape;253;p22"/>
          <p:cNvPicPr preferRelativeResize="0"/>
          <p:nvPr/>
        </p:nvPicPr>
        <p:blipFill>
          <a:blip r:embed="rId12">
            <a:alphaModFix/>
          </a:blip>
          <a:stretch>
            <a:fillRect/>
          </a:stretch>
        </p:blipFill>
        <p:spPr>
          <a:xfrm>
            <a:off x="6402600" y="2114559"/>
            <a:ext cx="609600" cy="60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3"/>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Digital Deep Fool Adversarial Images </a:t>
            </a:r>
            <a:endParaRPr/>
          </a:p>
        </p:txBody>
      </p:sp>
      <p:sp>
        <p:nvSpPr>
          <p:cNvPr id="259" name="Google Shape;259;p23"/>
          <p:cNvSpPr/>
          <p:nvPr/>
        </p:nvSpPr>
        <p:spPr>
          <a:xfrm>
            <a:off x="833313" y="2549176"/>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833313" y="2549184"/>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0%</a:t>
            </a:r>
            <a:endParaRPr>
              <a:solidFill>
                <a:srgbClr val="FFFFFF"/>
              </a:solidFill>
              <a:latin typeface="Roboto Thin"/>
              <a:ea typeface="Roboto Thin"/>
              <a:cs typeface="Roboto Thin"/>
              <a:sym typeface="Roboto Thin"/>
            </a:endParaRPr>
          </a:p>
        </p:txBody>
      </p:sp>
      <p:sp>
        <p:nvSpPr>
          <p:cNvPr id="261" name="Google Shape;261;p23"/>
          <p:cNvSpPr/>
          <p:nvPr/>
        </p:nvSpPr>
        <p:spPr>
          <a:xfrm rot="-5400000">
            <a:off x="1911212" y="216134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1470163" y="2622360"/>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(Iter  = 7 )</a:t>
            </a:r>
            <a:endParaRPr sz="1000">
              <a:solidFill>
                <a:srgbClr val="FFFFFF"/>
              </a:solidFill>
              <a:latin typeface="Roboto Medium"/>
              <a:ea typeface="Roboto Medium"/>
              <a:cs typeface="Roboto Medium"/>
              <a:sym typeface="Roboto Medium"/>
            </a:endParaRPr>
          </a:p>
        </p:txBody>
      </p:sp>
      <p:sp>
        <p:nvSpPr>
          <p:cNvPr id="263" name="Google Shape;263;p23"/>
          <p:cNvSpPr txBox="1"/>
          <p:nvPr/>
        </p:nvSpPr>
        <p:spPr>
          <a:xfrm>
            <a:off x="833320" y="2244968"/>
            <a:ext cx="8850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Accuracy</a:t>
            </a:r>
            <a:endParaRPr sz="1200"/>
          </a:p>
        </p:txBody>
      </p:sp>
      <p:pic>
        <p:nvPicPr>
          <p:cNvPr id="264" name="Google Shape;264;p23"/>
          <p:cNvPicPr preferRelativeResize="0"/>
          <p:nvPr/>
        </p:nvPicPr>
        <p:blipFill>
          <a:blip r:embed="rId3">
            <a:alphaModFix/>
          </a:blip>
          <a:stretch>
            <a:fillRect/>
          </a:stretch>
        </p:blipFill>
        <p:spPr>
          <a:xfrm>
            <a:off x="3354600" y="2132384"/>
            <a:ext cx="609600" cy="609600"/>
          </a:xfrm>
          <a:prstGeom prst="rect">
            <a:avLst/>
          </a:prstGeom>
          <a:noFill/>
          <a:ln>
            <a:noFill/>
          </a:ln>
        </p:spPr>
      </p:pic>
      <p:pic>
        <p:nvPicPr>
          <p:cNvPr id="265" name="Google Shape;265;p23"/>
          <p:cNvPicPr preferRelativeResize="0"/>
          <p:nvPr/>
        </p:nvPicPr>
        <p:blipFill>
          <a:blip r:embed="rId4">
            <a:alphaModFix/>
          </a:blip>
          <a:stretch>
            <a:fillRect/>
          </a:stretch>
        </p:blipFill>
        <p:spPr>
          <a:xfrm>
            <a:off x="4116600" y="2132384"/>
            <a:ext cx="609600" cy="609600"/>
          </a:xfrm>
          <a:prstGeom prst="rect">
            <a:avLst/>
          </a:prstGeom>
          <a:noFill/>
          <a:ln>
            <a:noFill/>
          </a:ln>
        </p:spPr>
      </p:pic>
      <p:pic>
        <p:nvPicPr>
          <p:cNvPr id="266" name="Google Shape;266;p23"/>
          <p:cNvPicPr preferRelativeResize="0"/>
          <p:nvPr/>
        </p:nvPicPr>
        <p:blipFill>
          <a:blip r:embed="rId5">
            <a:alphaModFix/>
          </a:blip>
          <a:stretch>
            <a:fillRect/>
          </a:stretch>
        </p:blipFill>
        <p:spPr>
          <a:xfrm>
            <a:off x="4878600" y="2132384"/>
            <a:ext cx="609600" cy="609600"/>
          </a:xfrm>
          <a:prstGeom prst="rect">
            <a:avLst/>
          </a:prstGeom>
          <a:noFill/>
          <a:ln>
            <a:noFill/>
          </a:ln>
        </p:spPr>
      </p:pic>
      <p:pic>
        <p:nvPicPr>
          <p:cNvPr id="267" name="Google Shape;267;p23"/>
          <p:cNvPicPr preferRelativeResize="0"/>
          <p:nvPr/>
        </p:nvPicPr>
        <p:blipFill>
          <a:blip r:embed="rId6">
            <a:alphaModFix/>
          </a:blip>
          <a:stretch>
            <a:fillRect/>
          </a:stretch>
        </p:blipFill>
        <p:spPr>
          <a:xfrm>
            <a:off x="5640600" y="2132384"/>
            <a:ext cx="609600" cy="609600"/>
          </a:xfrm>
          <a:prstGeom prst="rect">
            <a:avLst/>
          </a:prstGeom>
          <a:noFill/>
          <a:ln>
            <a:noFill/>
          </a:ln>
        </p:spPr>
      </p:pic>
      <p:pic>
        <p:nvPicPr>
          <p:cNvPr id="268" name="Google Shape;268;p23"/>
          <p:cNvPicPr preferRelativeResize="0"/>
          <p:nvPr/>
        </p:nvPicPr>
        <p:blipFill>
          <a:blip r:embed="rId7">
            <a:alphaModFix/>
          </a:blip>
          <a:stretch>
            <a:fillRect/>
          </a:stretch>
        </p:blipFill>
        <p:spPr>
          <a:xfrm>
            <a:off x="6402600" y="2132384"/>
            <a:ext cx="609600" cy="609600"/>
          </a:xfrm>
          <a:prstGeom prst="rect">
            <a:avLst/>
          </a:prstGeom>
          <a:noFill/>
          <a:ln>
            <a:noFill/>
          </a:ln>
        </p:spPr>
      </p:pic>
      <p:pic>
        <p:nvPicPr>
          <p:cNvPr id="269" name="Google Shape;269;p23"/>
          <p:cNvPicPr preferRelativeResize="0"/>
          <p:nvPr/>
        </p:nvPicPr>
        <p:blipFill>
          <a:blip r:embed="rId8">
            <a:alphaModFix/>
          </a:blip>
          <a:stretch>
            <a:fillRect/>
          </a:stretch>
        </p:blipFill>
        <p:spPr>
          <a:xfrm>
            <a:off x="3354600" y="3005684"/>
            <a:ext cx="609600" cy="609600"/>
          </a:xfrm>
          <a:prstGeom prst="rect">
            <a:avLst/>
          </a:prstGeom>
          <a:noFill/>
          <a:ln>
            <a:noFill/>
          </a:ln>
        </p:spPr>
      </p:pic>
      <p:pic>
        <p:nvPicPr>
          <p:cNvPr id="270" name="Google Shape;270;p23"/>
          <p:cNvPicPr preferRelativeResize="0"/>
          <p:nvPr/>
        </p:nvPicPr>
        <p:blipFill>
          <a:blip r:embed="rId9">
            <a:alphaModFix/>
          </a:blip>
          <a:stretch>
            <a:fillRect/>
          </a:stretch>
        </p:blipFill>
        <p:spPr>
          <a:xfrm>
            <a:off x="4116600" y="3005684"/>
            <a:ext cx="609600" cy="609600"/>
          </a:xfrm>
          <a:prstGeom prst="rect">
            <a:avLst/>
          </a:prstGeom>
          <a:noFill/>
          <a:ln>
            <a:noFill/>
          </a:ln>
        </p:spPr>
      </p:pic>
      <p:pic>
        <p:nvPicPr>
          <p:cNvPr id="271" name="Google Shape;271;p23"/>
          <p:cNvPicPr preferRelativeResize="0"/>
          <p:nvPr/>
        </p:nvPicPr>
        <p:blipFill>
          <a:blip r:embed="rId10">
            <a:alphaModFix/>
          </a:blip>
          <a:stretch>
            <a:fillRect/>
          </a:stretch>
        </p:blipFill>
        <p:spPr>
          <a:xfrm>
            <a:off x="4878600" y="3005684"/>
            <a:ext cx="609600" cy="609600"/>
          </a:xfrm>
          <a:prstGeom prst="rect">
            <a:avLst/>
          </a:prstGeom>
          <a:noFill/>
          <a:ln>
            <a:noFill/>
          </a:ln>
        </p:spPr>
      </p:pic>
      <p:pic>
        <p:nvPicPr>
          <p:cNvPr id="272" name="Google Shape;272;p23"/>
          <p:cNvPicPr preferRelativeResize="0"/>
          <p:nvPr/>
        </p:nvPicPr>
        <p:blipFill>
          <a:blip r:embed="rId11">
            <a:alphaModFix/>
          </a:blip>
          <a:stretch>
            <a:fillRect/>
          </a:stretch>
        </p:blipFill>
        <p:spPr>
          <a:xfrm>
            <a:off x="5640600" y="3005684"/>
            <a:ext cx="609600" cy="609600"/>
          </a:xfrm>
          <a:prstGeom prst="rect">
            <a:avLst/>
          </a:prstGeom>
          <a:noFill/>
          <a:ln>
            <a:noFill/>
          </a:ln>
        </p:spPr>
      </p:pic>
      <p:pic>
        <p:nvPicPr>
          <p:cNvPr id="273" name="Google Shape;273;p23"/>
          <p:cNvPicPr preferRelativeResize="0"/>
          <p:nvPr/>
        </p:nvPicPr>
        <p:blipFill>
          <a:blip r:embed="rId12">
            <a:alphaModFix/>
          </a:blip>
          <a:stretch>
            <a:fillRect/>
          </a:stretch>
        </p:blipFill>
        <p:spPr>
          <a:xfrm>
            <a:off x="6402600" y="3005684"/>
            <a:ext cx="609600" cy="60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24"/>
          <p:cNvSpPr/>
          <p:nvPr/>
        </p:nvSpPr>
        <p:spPr>
          <a:xfrm>
            <a:off x="1525800" y="2999916"/>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0%</a:t>
            </a:r>
            <a:endParaRPr>
              <a:solidFill>
                <a:srgbClr val="FFFFFF"/>
              </a:solidFill>
              <a:latin typeface="Roboto Thin"/>
              <a:ea typeface="Roboto Thin"/>
              <a:cs typeface="Roboto Thin"/>
              <a:sym typeface="Roboto Thin"/>
            </a:endParaRPr>
          </a:p>
        </p:txBody>
      </p:sp>
      <p:sp>
        <p:nvSpPr>
          <p:cNvPr id="279" name="Google Shape;279;p24"/>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Comparison of Digital Attacks </a:t>
            </a:r>
            <a:endParaRPr/>
          </a:p>
        </p:txBody>
      </p:sp>
      <p:sp>
        <p:nvSpPr>
          <p:cNvPr id="280" name="Google Shape;280;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281" name="Google Shape;281;p24"/>
          <p:cNvPicPr preferRelativeResize="0"/>
          <p:nvPr/>
        </p:nvPicPr>
        <p:blipFill>
          <a:blip r:embed="rId3">
            <a:alphaModFix/>
          </a:blip>
          <a:stretch>
            <a:fillRect/>
          </a:stretch>
        </p:blipFill>
        <p:spPr>
          <a:xfrm>
            <a:off x="4047088" y="2982675"/>
            <a:ext cx="609600" cy="609600"/>
          </a:xfrm>
          <a:prstGeom prst="rect">
            <a:avLst/>
          </a:prstGeom>
          <a:noFill/>
          <a:ln>
            <a:noFill/>
          </a:ln>
        </p:spPr>
      </p:pic>
      <p:pic>
        <p:nvPicPr>
          <p:cNvPr id="282" name="Google Shape;282;p24"/>
          <p:cNvPicPr preferRelativeResize="0"/>
          <p:nvPr/>
        </p:nvPicPr>
        <p:blipFill>
          <a:blip r:embed="rId4">
            <a:alphaModFix/>
          </a:blip>
          <a:stretch>
            <a:fillRect/>
          </a:stretch>
        </p:blipFill>
        <p:spPr>
          <a:xfrm>
            <a:off x="4809088" y="2982675"/>
            <a:ext cx="609600" cy="609600"/>
          </a:xfrm>
          <a:prstGeom prst="rect">
            <a:avLst/>
          </a:prstGeom>
          <a:noFill/>
          <a:ln>
            <a:noFill/>
          </a:ln>
        </p:spPr>
      </p:pic>
      <p:pic>
        <p:nvPicPr>
          <p:cNvPr id="283" name="Google Shape;283;p24"/>
          <p:cNvPicPr preferRelativeResize="0"/>
          <p:nvPr/>
        </p:nvPicPr>
        <p:blipFill>
          <a:blip r:embed="rId5">
            <a:alphaModFix/>
          </a:blip>
          <a:stretch>
            <a:fillRect/>
          </a:stretch>
        </p:blipFill>
        <p:spPr>
          <a:xfrm>
            <a:off x="5571088" y="2982675"/>
            <a:ext cx="609600" cy="609600"/>
          </a:xfrm>
          <a:prstGeom prst="rect">
            <a:avLst/>
          </a:prstGeom>
          <a:noFill/>
          <a:ln>
            <a:noFill/>
          </a:ln>
        </p:spPr>
      </p:pic>
      <p:sp>
        <p:nvSpPr>
          <p:cNvPr id="284" name="Google Shape;284;p24"/>
          <p:cNvSpPr/>
          <p:nvPr/>
        </p:nvSpPr>
        <p:spPr>
          <a:xfrm>
            <a:off x="840000" y="299990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rot="-5400000">
            <a:off x="2603699" y="261207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2162650" y="307309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sp>
        <p:nvSpPr>
          <p:cNvPr id="287" name="Google Shape;287;p24"/>
          <p:cNvSpPr txBox="1"/>
          <p:nvPr/>
        </p:nvSpPr>
        <p:spPr>
          <a:xfrm>
            <a:off x="833320" y="1598975"/>
            <a:ext cx="8850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Accuracy</a:t>
            </a:r>
            <a:endParaRPr sz="1200"/>
          </a:p>
        </p:txBody>
      </p:sp>
      <p:pic>
        <p:nvPicPr>
          <p:cNvPr id="288" name="Google Shape;288;p24"/>
          <p:cNvPicPr preferRelativeResize="0"/>
          <p:nvPr/>
        </p:nvPicPr>
        <p:blipFill>
          <a:blip r:embed="rId6">
            <a:alphaModFix/>
          </a:blip>
          <a:stretch>
            <a:fillRect/>
          </a:stretch>
        </p:blipFill>
        <p:spPr>
          <a:xfrm>
            <a:off x="6333088" y="2982684"/>
            <a:ext cx="609600" cy="609600"/>
          </a:xfrm>
          <a:prstGeom prst="rect">
            <a:avLst/>
          </a:prstGeom>
          <a:noFill/>
          <a:ln>
            <a:noFill/>
          </a:ln>
        </p:spPr>
      </p:pic>
      <p:pic>
        <p:nvPicPr>
          <p:cNvPr id="289" name="Google Shape;289;p24"/>
          <p:cNvPicPr preferRelativeResize="0"/>
          <p:nvPr/>
        </p:nvPicPr>
        <p:blipFill>
          <a:blip r:embed="rId7">
            <a:alphaModFix/>
          </a:blip>
          <a:stretch>
            <a:fillRect/>
          </a:stretch>
        </p:blipFill>
        <p:spPr>
          <a:xfrm>
            <a:off x="7095088" y="2982684"/>
            <a:ext cx="609600" cy="609600"/>
          </a:xfrm>
          <a:prstGeom prst="rect">
            <a:avLst/>
          </a:prstGeom>
          <a:noFill/>
          <a:ln>
            <a:noFill/>
          </a:ln>
        </p:spPr>
      </p:pic>
      <p:sp>
        <p:nvSpPr>
          <p:cNvPr id="290" name="Google Shape;290;p24"/>
          <p:cNvSpPr/>
          <p:nvPr/>
        </p:nvSpPr>
        <p:spPr>
          <a:xfrm>
            <a:off x="840000" y="2999916"/>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CW</a:t>
            </a:r>
            <a:endParaRPr>
              <a:solidFill>
                <a:srgbClr val="FFFFFF"/>
              </a:solidFill>
              <a:latin typeface="Roboto Thin"/>
              <a:ea typeface="Roboto Thin"/>
              <a:cs typeface="Roboto Thin"/>
              <a:sym typeface="Roboto Thin"/>
            </a:endParaRPr>
          </a:p>
        </p:txBody>
      </p:sp>
      <p:sp>
        <p:nvSpPr>
          <p:cNvPr id="291" name="Google Shape;291;p24"/>
          <p:cNvSpPr/>
          <p:nvPr/>
        </p:nvSpPr>
        <p:spPr>
          <a:xfrm>
            <a:off x="1522450" y="398484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0%</a:t>
            </a:r>
            <a:endParaRPr>
              <a:solidFill>
                <a:srgbClr val="FFFFFF"/>
              </a:solidFill>
              <a:latin typeface="Roboto Thin"/>
              <a:ea typeface="Roboto Thin"/>
              <a:cs typeface="Roboto Thin"/>
              <a:sym typeface="Roboto Thin"/>
            </a:endParaRPr>
          </a:p>
        </p:txBody>
      </p:sp>
      <p:sp>
        <p:nvSpPr>
          <p:cNvPr id="292" name="Google Shape;292;p24"/>
          <p:cNvSpPr/>
          <p:nvPr/>
        </p:nvSpPr>
        <p:spPr>
          <a:xfrm>
            <a:off x="836650" y="398483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rot="-5400000">
            <a:off x="2600349" y="35970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2159300" y="40580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(Iter  = 7  )</a:t>
            </a:r>
            <a:endParaRPr sz="1000">
              <a:solidFill>
                <a:srgbClr val="FFFFFF"/>
              </a:solidFill>
              <a:latin typeface="Roboto Medium"/>
              <a:ea typeface="Roboto Medium"/>
              <a:cs typeface="Roboto Medium"/>
              <a:sym typeface="Roboto Medium"/>
            </a:endParaRPr>
          </a:p>
        </p:txBody>
      </p:sp>
      <p:sp>
        <p:nvSpPr>
          <p:cNvPr id="295" name="Google Shape;295;p24"/>
          <p:cNvSpPr/>
          <p:nvPr/>
        </p:nvSpPr>
        <p:spPr>
          <a:xfrm>
            <a:off x="836650" y="398484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DF</a:t>
            </a:r>
            <a:endParaRPr>
              <a:solidFill>
                <a:srgbClr val="FFFFFF"/>
              </a:solidFill>
              <a:latin typeface="Roboto Thin"/>
              <a:ea typeface="Roboto Thin"/>
              <a:cs typeface="Roboto Thin"/>
              <a:sym typeface="Roboto Thin"/>
            </a:endParaRPr>
          </a:p>
        </p:txBody>
      </p:sp>
      <p:sp>
        <p:nvSpPr>
          <p:cNvPr id="296" name="Google Shape;296;p24"/>
          <p:cNvSpPr/>
          <p:nvPr/>
        </p:nvSpPr>
        <p:spPr>
          <a:xfrm>
            <a:off x="1525800" y="2009316"/>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0%</a:t>
            </a:r>
            <a:endParaRPr>
              <a:solidFill>
                <a:srgbClr val="FFFFFF"/>
              </a:solidFill>
              <a:latin typeface="Roboto Thin"/>
              <a:ea typeface="Roboto Thin"/>
              <a:cs typeface="Roboto Thin"/>
              <a:sym typeface="Roboto Thin"/>
            </a:endParaRPr>
          </a:p>
        </p:txBody>
      </p:sp>
      <p:sp>
        <p:nvSpPr>
          <p:cNvPr id="297" name="Google Shape;297;p24"/>
          <p:cNvSpPr/>
          <p:nvPr/>
        </p:nvSpPr>
        <p:spPr>
          <a:xfrm>
            <a:off x="840000" y="200930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rot="-5400000">
            <a:off x="2603699" y="162147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2162650" y="208249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0.07 )</a:t>
            </a:r>
            <a:endParaRPr sz="1000">
              <a:solidFill>
                <a:srgbClr val="FFFFFF"/>
              </a:solidFill>
              <a:latin typeface="Roboto Medium"/>
              <a:ea typeface="Roboto Medium"/>
              <a:cs typeface="Roboto Medium"/>
              <a:sym typeface="Roboto Medium"/>
            </a:endParaRPr>
          </a:p>
        </p:txBody>
      </p:sp>
      <p:sp>
        <p:nvSpPr>
          <p:cNvPr id="300" name="Google Shape;300;p24"/>
          <p:cNvSpPr/>
          <p:nvPr/>
        </p:nvSpPr>
        <p:spPr>
          <a:xfrm>
            <a:off x="840000" y="2009316"/>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FGSM</a:t>
            </a:r>
            <a:endParaRPr>
              <a:solidFill>
                <a:srgbClr val="FFFFFF"/>
              </a:solidFill>
              <a:latin typeface="Roboto Thin"/>
              <a:ea typeface="Roboto Thin"/>
              <a:cs typeface="Roboto Thin"/>
              <a:sym typeface="Roboto Thin"/>
            </a:endParaRPr>
          </a:p>
        </p:txBody>
      </p:sp>
      <p:pic>
        <p:nvPicPr>
          <p:cNvPr id="301" name="Google Shape;301;p24"/>
          <p:cNvPicPr preferRelativeResize="0"/>
          <p:nvPr/>
        </p:nvPicPr>
        <p:blipFill>
          <a:blip r:embed="rId8">
            <a:alphaModFix/>
          </a:blip>
          <a:stretch>
            <a:fillRect/>
          </a:stretch>
        </p:blipFill>
        <p:spPr>
          <a:xfrm>
            <a:off x="4047100" y="4063709"/>
            <a:ext cx="609600" cy="609600"/>
          </a:xfrm>
          <a:prstGeom prst="rect">
            <a:avLst/>
          </a:prstGeom>
          <a:noFill/>
          <a:ln>
            <a:noFill/>
          </a:ln>
        </p:spPr>
      </p:pic>
      <p:pic>
        <p:nvPicPr>
          <p:cNvPr id="302" name="Google Shape;302;p24"/>
          <p:cNvPicPr preferRelativeResize="0"/>
          <p:nvPr/>
        </p:nvPicPr>
        <p:blipFill>
          <a:blip r:embed="rId9">
            <a:alphaModFix/>
          </a:blip>
          <a:stretch>
            <a:fillRect/>
          </a:stretch>
        </p:blipFill>
        <p:spPr>
          <a:xfrm>
            <a:off x="4809100" y="4063709"/>
            <a:ext cx="609600" cy="609600"/>
          </a:xfrm>
          <a:prstGeom prst="rect">
            <a:avLst/>
          </a:prstGeom>
          <a:noFill/>
          <a:ln>
            <a:noFill/>
          </a:ln>
        </p:spPr>
      </p:pic>
      <p:pic>
        <p:nvPicPr>
          <p:cNvPr id="303" name="Google Shape;303;p24"/>
          <p:cNvPicPr preferRelativeResize="0"/>
          <p:nvPr/>
        </p:nvPicPr>
        <p:blipFill>
          <a:blip r:embed="rId10">
            <a:alphaModFix/>
          </a:blip>
          <a:stretch>
            <a:fillRect/>
          </a:stretch>
        </p:blipFill>
        <p:spPr>
          <a:xfrm>
            <a:off x="5571100" y="4063709"/>
            <a:ext cx="609600" cy="609600"/>
          </a:xfrm>
          <a:prstGeom prst="rect">
            <a:avLst/>
          </a:prstGeom>
          <a:noFill/>
          <a:ln>
            <a:noFill/>
          </a:ln>
        </p:spPr>
      </p:pic>
      <p:pic>
        <p:nvPicPr>
          <p:cNvPr id="304" name="Google Shape;304;p24"/>
          <p:cNvPicPr preferRelativeResize="0"/>
          <p:nvPr/>
        </p:nvPicPr>
        <p:blipFill>
          <a:blip r:embed="rId11">
            <a:alphaModFix/>
          </a:blip>
          <a:stretch>
            <a:fillRect/>
          </a:stretch>
        </p:blipFill>
        <p:spPr>
          <a:xfrm>
            <a:off x="6333100" y="4063709"/>
            <a:ext cx="609600" cy="609600"/>
          </a:xfrm>
          <a:prstGeom prst="rect">
            <a:avLst/>
          </a:prstGeom>
          <a:noFill/>
          <a:ln>
            <a:noFill/>
          </a:ln>
        </p:spPr>
      </p:pic>
      <p:pic>
        <p:nvPicPr>
          <p:cNvPr id="305" name="Google Shape;305;p24"/>
          <p:cNvPicPr preferRelativeResize="0"/>
          <p:nvPr/>
        </p:nvPicPr>
        <p:blipFill>
          <a:blip r:embed="rId12">
            <a:alphaModFix/>
          </a:blip>
          <a:stretch>
            <a:fillRect/>
          </a:stretch>
        </p:blipFill>
        <p:spPr>
          <a:xfrm>
            <a:off x="7095100" y="4063709"/>
            <a:ext cx="609600" cy="609600"/>
          </a:xfrm>
          <a:prstGeom prst="rect">
            <a:avLst/>
          </a:prstGeom>
          <a:noFill/>
          <a:ln>
            <a:noFill/>
          </a:ln>
        </p:spPr>
      </p:pic>
      <p:pic>
        <p:nvPicPr>
          <p:cNvPr id="306" name="Google Shape;306;p24"/>
          <p:cNvPicPr preferRelativeResize="0"/>
          <p:nvPr/>
        </p:nvPicPr>
        <p:blipFill>
          <a:blip r:embed="rId13">
            <a:alphaModFix/>
          </a:blip>
          <a:stretch>
            <a:fillRect/>
          </a:stretch>
        </p:blipFill>
        <p:spPr>
          <a:xfrm>
            <a:off x="4047100" y="1974484"/>
            <a:ext cx="609600" cy="609600"/>
          </a:xfrm>
          <a:prstGeom prst="rect">
            <a:avLst/>
          </a:prstGeom>
          <a:noFill/>
          <a:ln>
            <a:noFill/>
          </a:ln>
        </p:spPr>
      </p:pic>
      <p:pic>
        <p:nvPicPr>
          <p:cNvPr id="307" name="Google Shape;307;p24"/>
          <p:cNvPicPr preferRelativeResize="0"/>
          <p:nvPr/>
        </p:nvPicPr>
        <p:blipFill>
          <a:blip r:embed="rId14">
            <a:alphaModFix/>
          </a:blip>
          <a:stretch>
            <a:fillRect/>
          </a:stretch>
        </p:blipFill>
        <p:spPr>
          <a:xfrm>
            <a:off x="4809100" y="1974484"/>
            <a:ext cx="609600" cy="609600"/>
          </a:xfrm>
          <a:prstGeom prst="rect">
            <a:avLst/>
          </a:prstGeom>
          <a:noFill/>
          <a:ln>
            <a:noFill/>
          </a:ln>
        </p:spPr>
      </p:pic>
      <p:pic>
        <p:nvPicPr>
          <p:cNvPr id="308" name="Google Shape;308;p24"/>
          <p:cNvPicPr preferRelativeResize="0"/>
          <p:nvPr/>
        </p:nvPicPr>
        <p:blipFill>
          <a:blip r:embed="rId15">
            <a:alphaModFix/>
          </a:blip>
          <a:stretch>
            <a:fillRect/>
          </a:stretch>
        </p:blipFill>
        <p:spPr>
          <a:xfrm>
            <a:off x="5571100" y="1974484"/>
            <a:ext cx="609600" cy="609600"/>
          </a:xfrm>
          <a:prstGeom prst="rect">
            <a:avLst/>
          </a:prstGeom>
          <a:noFill/>
          <a:ln>
            <a:noFill/>
          </a:ln>
        </p:spPr>
      </p:pic>
      <p:pic>
        <p:nvPicPr>
          <p:cNvPr id="309" name="Google Shape;309;p24"/>
          <p:cNvPicPr preferRelativeResize="0"/>
          <p:nvPr/>
        </p:nvPicPr>
        <p:blipFill>
          <a:blip r:embed="rId16">
            <a:alphaModFix/>
          </a:blip>
          <a:stretch>
            <a:fillRect/>
          </a:stretch>
        </p:blipFill>
        <p:spPr>
          <a:xfrm>
            <a:off x="6333100" y="1974484"/>
            <a:ext cx="609600" cy="609600"/>
          </a:xfrm>
          <a:prstGeom prst="rect">
            <a:avLst/>
          </a:prstGeom>
          <a:noFill/>
          <a:ln>
            <a:noFill/>
          </a:ln>
        </p:spPr>
      </p:pic>
      <p:pic>
        <p:nvPicPr>
          <p:cNvPr id="310" name="Google Shape;310;p24"/>
          <p:cNvPicPr preferRelativeResize="0"/>
          <p:nvPr/>
        </p:nvPicPr>
        <p:blipFill>
          <a:blip r:embed="rId17">
            <a:alphaModFix/>
          </a:blip>
          <a:stretch>
            <a:fillRect/>
          </a:stretch>
        </p:blipFill>
        <p:spPr>
          <a:xfrm>
            <a:off x="7095100" y="1974484"/>
            <a:ext cx="609600" cy="60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5"/>
          <p:cNvSpPr txBox="1"/>
          <p:nvPr>
            <p:ph type="title"/>
          </p:nvPr>
        </p:nvSpPr>
        <p:spPr>
          <a:xfrm>
            <a:off x="847588" y="719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Physical</a:t>
            </a:r>
            <a:r>
              <a:rPr lang="en-GB"/>
              <a:t> FGSM Adversarial Images </a:t>
            </a:r>
            <a:endParaRPr/>
          </a:p>
        </p:txBody>
      </p:sp>
      <p:sp>
        <p:nvSpPr>
          <p:cNvPr id="316" name="Google Shape;316;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grpSp>
        <p:nvGrpSpPr>
          <p:cNvPr id="317" name="Google Shape;317;p25"/>
          <p:cNvGrpSpPr/>
          <p:nvPr/>
        </p:nvGrpSpPr>
        <p:grpSpPr>
          <a:xfrm>
            <a:off x="755070" y="1272867"/>
            <a:ext cx="6569293" cy="3504535"/>
            <a:chOff x="755070" y="1044267"/>
            <a:chExt cx="6569293" cy="3504535"/>
          </a:xfrm>
        </p:grpSpPr>
        <p:sp>
          <p:nvSpPr>
            <p:cNvPr id="318" name="Google Shape;318;p25"/>
            <p:cNvSpPr txBox="1"/>
            <p:nvPr/>
          </p:nvSpPr>
          <p:spPr>
            <a:xfrm>
              <a:off x="755070" y="1045800"/>
              <a:ext cx="8850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Accuracy</a:t>
              </a:r>
              <a:endParaRPr sz="1200"/>
            </a:p>
          </p:txBody>
        </p:sp>
        <p:sp>
          <p:nvSpPr>
            <p:cNvPr id="319" name="Google Shape;319;p25"/>
            <p:cNvSpPr txBox="1"/>
            <p:nvPr/>
          </p:nvSpPr>
          <p:spPr>
            <a:xfrm>
              <a:off x="4572002" y="1044267"/>
              <a:ext cx="8850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Accuracy</a:t>
              </a:r>
              <a:endParaRPr sz="1200"/>
            </a:p>
          </p:txBody>
        </p:sp>
        <p:grpSp>
          <p:nvGrpSpPr>
            <p:cNvPr id="320" name="Google Shape;320;p25"/>
            <p:cNvGrpSpPr/>
            <p:nvPr/>
          </p:nvGrpSpPr>
          <p:grpSpPr>
            <a:xfrm>
              <a:off x="818113" y="1332346"/>
              <a:ext cx="6506250" cy="3216456"/>
              <a:chOff x="208513" y="1332346"/>
              <a:chExt cx="6506250" cy="3216456"/>
            </a:xfrm>
          </p:grpSpPr>
          <p:grpSp>
            <p:nvGrpSpPr>
              <p:cNvPr id="321" name="Google Shape;321;p25"/>
              <p:cNvGrpSpPr/>
              <p:nvPr/>
            </p:nvGrpSpPr>
            <p:grpSpPr>
              <a:xfrm>
                <a:off x="208513" y="2171434"/>
                <a:ext cx="2690325" cy="642607"/>
                <a:chOff x="1593000" y="2322568"/>
                <a:chExt cx="2690325" cy="642607"/>
              </a:xfrm>
            </p:grpSpPr>
            <p:sp>
              <p:nvSpPr>
                <p:cNvPr id="322" name="Google Shape;322;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23" name="Google Shape;323;p25"/>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grpSp>
            <p:nvGrpSpPr>
              <p:cNvPr id="325" name="Google Shape;325;p25"/>
              <p:cNvGrpSpPr/>
              <p:nvPr/>
            </p:nvGrpSpPr>
            <p:grpSpPr>
              <a:xfrm>
                <a:off x="208513" y="1332346"/>
                <a:ext cx="2690325" cy="642607"/>
                <a:chOff x="1593000" y="2322568"/>
                <a:chExt cx="2690325" cy="642607"/>
              </a:xfrm>
            </p:grpSpPr>
            <p:sp>
              <p:nvSpPr>
                <p:cNvPr id="326" name="Google Shape;326;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27" name="Google Shape;327;p25"/>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329" name="Google Shape;329;p25"/>
              <p:cNvSpPr/>
              <p:nvPr/>
            </p:nvSpPr>
            <p:spPr>
              <a:xfrm>
                <a:off x="208513" y="1332346"/>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208513" y="1332353"/>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95</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331" name="Google Shape;331;p25"/>
              <p:cNvSpPr/>
              <p:nvPr/>
            </p:nvSpPr>
            <p:spPr>
              <a:xfrm rot="-5400000">
                <a:off x="1286412" y="94451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845363" y="140552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Clean Image </a:t>
                </a:r>
                <a:endParaRPr sz="1100">
                  <a:solidFill>
                    <a:srgbClr val="FFFFFF"/>
                  </a:solidFill>
                  <a:latin typeface="Lato"/>
                  <a:ea typeface="Lato"/>
                  <a:cs typeface="Lato"/>
                  <a:sym typeface="Lato"/>
                </a:endParaRPr>
              </a:p>
              <a:p>
                <a:pPr indent="0" lvl="0" marL="0" rtl="0" algn="l">
                  <a:spcBef>
                    <a:spcPts val="0"/>
                  </a:spcBef>
                  <a:spcAft>
                    <a:spcPts val="0"/>
                  </a:spcAft>
                  <a:buClr>
                    <a:srgbClr val="000000"/>
                  </a:buClr>
                  <a:buSzPts val="1100"/>
                  <a:buFont typeface="Arial"/>
                  <a:buNone/>
                </a:pPr>
                <a:r>
                  <a:rPr lang="en-GB" sz="1100">
                    <a:solidFill>
                      <a:srgbClr val="FFFFFF"/>
                    </a:solidFill>
                    <a:latin typeface="Lato"/>
                    <a:ea typeface="Lato"/>
                    <a:cs typeface="Lato"/>
                    <a:sym typeface="Lato"/>
                  </a:rPr>
                  <a:t>(eps = 0 )</a:t>
                </a:r>
                <a:endParaRPr sz="1000">
                  <a:solidFill>
                    <a:srgbClr val="FFFFFF"/>
                  </a:solidFill>
                  <a:latin typeface="Roboto Medium"/>
                  <a:ea typeface="Roboto Medium"/>
                  <a:cs typeface="Roboto Medium"/>
                  <a:sym typeface="Roboto Medium"/>
                </a:endParaRPr>
              </a:p>
            </p:txBody>
          </p:sp>
          <p:sp>
            <p:nvSpPr>
              <p:cNvPr id="333" name="Google Shape;333;p25"/>
              <p:cNvSpPr/>
              <p:nvPr/>
            </p:nvSpPr>
            <p:spPr>
              <a:xfrm>
                <a:off x="208513" y="217143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208513" y="217144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94</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335" name="Google Shape;335;p25"/>
              <p:cNvSpPr/>
              <p:nvPr/>
            </p:nvSpPr>
            <p:spPr>
              <a:xfrm rot="-5400000">
                <a:off x="1286412" y="17836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845363" y="22446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0.0005 )</a:t>
                </a:r>
                <a:endParaRPr sz="1000">
                  <a:solidFill>
                    <a:srgbClr val="FFFFFF"/>
                  </a:solidFill>
                  <a:latin typeface="Roboto Medium"/>
                  <a:ea typeface="Roboto Medium"/>
                  <a:cs typeface="Roboto Medium"/>
                  <a:sym typeface="Roboto Medium"/>
                </a:endParaRPr>
              </a:p>
            </p:txBody>
          </p:sp>
          <p:grpSp>
            <p:nvGrpSpPr>
              <p:cNvPr id="337" name="Google Shape;337;p25"/>
              <p:cNvGrpSpPr/>
              <p:nvPr/>
            </p:nvGrpSpPr>
            <p:grpSpPr>
              <a:xfrm>
                <a:off x="208513" y="3063796"/>
                <a:ext cx="2690325" cy="642607"/>
                <a:chOff x="1593000" y="2322568"/>
                <a:chExt cx="2690325" cy="642607"/>
              </a:xfrm>
            </p:grpSpPr>
            <p:sp>
              <p:nvSpPr>
                <p:cNvPr id="338" name="Google Shape;338;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39" name="Google Shape;339;p25"/>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341" name="Google Shape;341;p25"/>
              <p:cNvSpPr/>
              <p:nvPr/>
            </p:nvSpPr>
            <p:spPr>
              <a:xfrm>
                <a:off x="208513" y="3063796"/>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208513" y="3063803"/>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91%</a:t>
                </a:r>
                <a:endParaRPr>
                  <a:solidFill>
                    <a:srgbClr val="FFFFFF"/>
                  </a:solidFill>
                  <a:latin typeface="Roboto Thin"/>
                  <a:ea typeface="Roboto Thin"/>
                  <a:cs typeface="Roboto Thin"/>
                  <a:sym typeface="Roboto Thin"/>
                </a:endParaRPr>
              </a:p>
            </p:txBody>
          </p:sp>
          <p:sp>
            <p:nvSpPr>
              <p:cNvPr id="343" name="Google Shape;343;p25"/>
              <p:cNvSpPr/>
              <p:nvPr/>
            </p:nvSpPr>
            <p:spPr>
              <a:xfrm rot="-5400000">
                <a:off x="1286412" y="267596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845363" y="313697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0.003 )</a:t>
                </a:r>
                <a:endParaRPr sz="1000">
                  <a:solidFill>
                    <a:srgbClr val="FFFFFF"/>
                  </a:solidFill>
                  <a:latin typeface="Roboto Medium"/>
                  <a:ea typeface="Roboto Medium"/>
                  <a:cs typeface="Roboto Medium"/>
                  <a:sym typeface="Roboto Medium"/>
                </a:endParaRPr>
              </a:p>
            </p:txBody>
          </p:sp>
          <p:grpSp>
            <p:nvGrpSpPr>
              <p:cNvPr id="345" name="Google Shape;345;p25"/>
              <p:cNvGrpSpPr/>
              <p:nvPr/>
            </p:nvGrpSpPr>
            <p:grpSpPr>
              <a:xfrm>
                <a:off x="208513" y="3902884"/>
                <a:ext cx="2690325" cy="642607"/>
                <a:chOff x="1593000" y="2322568"/>
                <a:chExt cx="2690325" cy="642607"/>
              </a:xfrm>
            </p:grpSpPr>
            <p:sp>
              <p:nvSpPr>
                <p:cNvPr id="346" name="Google Shape;346;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47" name="Google Shape;347;p25"/>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349" name="Google Shape;349;p25"/>
              <p:cNvSpPr/>
              <p:nvPr/>
            </p:nvSpPr>
            <p:spPr>
              <a:xfrm>
                <a:off x="208513" y="39028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208513" y="390289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87%</a:t>
                </a:r>
                <a:endParaRPr>
                  <a:solidFill>
                    <a:srgbClr val="FFFFFF"/>
                  </a:solidFill>
                  <a:latin typeface="Roboto Thin"/>
                  <a:ea typeface="Roboto Thin"/>
                  <a:cs typeface="Roboto Thin"/>
                  <a:sym typeface="Roboto Thin"/>
                </a:endParaRPr>
              </a:p>
            </p:txBody>
          </p:sp>
          <p:sp>
            <p:nvSpPr>
              <p:cNvPr id="351" name="Google Shape;351;p25"/>
              <p:cNvSpPr/>
              <p:nvPr/>
            </p:nvSpPr>
            <p:spPr>
              <a:xfrm rot="-5400000">
                <a:off x="1286412" y="35150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845363" y="39760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0.005 )</a:t>
                </a:r>
                <a:endParaRPr sz="1000">
                  <a:solidFill>
                    <a:srgbClr val="FFFFFF"/>
                  </a:solidFill>
                  <a:latin typeface="Roboto Medium"/>
                  <a:ea typeface="Roboto Medium"/>
                  <a:cs typeface="Roboto Medium"/>
                  <a:sym typeface="Roboto Medium"/>
                </a:endParaRPr>
              </a:p>
            </p:txBody>
          </p:sp>
          <p:grpSp>
            <p:nvGrpSpPr>
              <p:cNvPr id="353" name="Google Shape;353;p25"/>
              <p:cNvGrpSpPr/>
              <p:nvPr/>
            </p:nvGrpSpPr>
            <p:grpSpPr>
              <a:xfrm>
                <a:off x="4024438" y="2173934"/>
                <a:ext cx="2690325" cy="642607"/>
                <a:chOff x="1593000" y="2322568"/>
                <a:chExt cx="2690325" cy="642607"/>
              </a:xfrm>
            </p:grpSpPr>
            <p:sp>
              <p:nvSpPr>
                <p:cNvPr id="354" name="Google Shape;354;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55" name="Google Shape;355;p25"/>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grpSp>
            <p:nvGrpSpPr>
              <p:cNvPr id="357" name="Google Shape;357;p25"/>
              <p:cNvGrpSpPr/>
              <p:nvPr/>
            </p:nvGrpSpPr>
            <p:grpSpPr>
              <a:xfrm>
                <a:off x="4024438" y="1334846"/>
                <a:ext cx="2690325" cy="642607"/>
                <a:chOff x="1593000" y="2322568"/>
                <a:chExt cx="2690325" cy="642607"/>
              </a:xfrm>
            </p:grpSpPr>
            <p:sp>
              <p:nvSpPr>
                <p:cNvPr id="358" name="Google Shape;358;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59" name="Google Shape;359;p25"/>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361" name="Google Shape;361;p25"/>
              <p:cNvSpPr/>
              <p:nvPr/>
            </p:nvSpPr>
            <p:spPr>
              <a:xfrm>
                <a:off x="4024438" y="1334846"/>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4024438" y="1334853"/>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80</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363" name="Google Shape;363;p25"/>
              <p:cNvSpPr/>
              <p:nvPr/>
            </p:nvSpPr>
            <p:spPr>
              <a:xfrm rot="-5400000">
                <a:off x="5102337" y="94701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4661288" y="140802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0.009 )</a:t>
                </a:r>
                <a:endParaRPr sz="1000">
                  <a:solidFill>
                    <a:srgbClr val="FFFFFF"/>
                  </a:solidFill>
                  <a:latin typeface="Roboto Medium"/>
                  <a:ea typeface="Roboto Medium"/>
                  <a:cs typeface="Roboto Medium"/>
                  <a:sym typeface="Roboto Medium"/>
                </a:endParaRPr>
              </a:p>
            </p:txBody>
          </p:sp>
          <p:sp>
            <p:nvSpPr>
              <p:cNvPr id="365" name="Google Shape;365;p25"/>
              <p:cNvSpPr/>
              <p:nvPr/>
            </p:nvSpPr>
            <p:spPr>
              <a:xfrm>
                <a:off x="4024438" y="217393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4024438" y="217394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59</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367" name="Google Shape;367;p25"/>
              <p:cNvSpPr/>
              <p:nvPr/>
            </p:nvSpPr>
            <p:spPr>
              <a:xfrm rot="-5400000">
                <a:off x="5102337" y="17861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4661288" y="22471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0.02 )</a:t>
                </a:r>
                <a:endParaRPr sz="1000">
                  <a:solidFill>
                    <a:srgbClr val="FFFFFF"/>
                  </a:solidFill>
                  <a:latin typeface="Roboto Medium"/>
                  <a:ea typeface="Roboto Medium"/>
                  <a:cs typeface="Roboto Medium"/>
                  <a:sym typeface="Roboto Medium"/>
                </a:endParaRPr>
              </a:p>
            </p:txBody>
          </p:sp>
          <p:grpSp>
            <p:nvGrpSpPr>
              <p:cNvPr id="369" name="Google Shape;369;p25"/>
              <p:cNvGrpSpPr/>
              <p:nvPr/>
            </p:nvGrpSpPr>
            <p:grpSpPr>
              <a:xfrm>
                <a:off x="4024438" y="3066296"/>
                <a:ext cx="2690325" cy="642607"/>
                <a:chOff x="1593000" y="2322568"/>
                <a:chExt cx="2690325" cy="642607"/>
              </a:xfrm>
            </p:grpSpPr>
            <p:sp>
              <p:nvSpPr>
                <p:cNvPr id="370" name="Google Shape;370;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71" name="Google Shape;371;p25"/>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5"/>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373" name="Google Shape;373;p25"/>
              <p:cNvSpPr/>
              <p:nvPr/>
            </p:nvSpPr>
            <p:spPr>
              <a:xfrm>
                <a:off x="4024438" y="3066296"/>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5"/>
              <p:cNvSpPr/>
              <p:nvPr/>
            </p:nvSpPr>
            <p:spPr>
              <a:xfrm>
                <a:off x="4024438" y="3066303"/>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33</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375" name="Google Shape;375;p25"/>
              <p:cNvSpPr/>
              <p:nvPr/>
            </p:nvSpPr>
            <p:spPr>
              <a:xfrm rot="-5400000">
                <a:off x="5102337" y="267846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a:off x="4661288" y="313947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 .04)</a:t>
                </a:r>
                <a:endParaRPr sz="1000">
                  <a:solidFill>
                    <a:srgbClr val="FFFFFF"/>
                  </a:solidFill>
                  <a:latin typeface="Roboto Medium"/>
                  <a:ea typeface="Roboto Medium"/>
                  <a:cs typeface="Roboto Medium"/>
                  <a:sym typeface="Roboto Medium"/>
                </a:endParaRPr>
              </a:p>
            </p:txBody>
          </p:sp>
          <p:grpSp>
            <p:nvGrpSpPr>
              <p:cNvPr id="377" name="Google Shape;377;p25"/>
              <p:cNvGrpSpPr/>
              <p:nvPr/>
            </p:nvGrpSpPr>
            <p:grpSpPr>
              <a:xfrm>
                <a:off x="4024438" y="3905384"/>
                <a:ext cx="2690325" cy="642607"/>
                <a:chOff x="1593000" y="2322568"/>
                <a:chExt cx="2690325" cy="642607"/>
              </a:xfrm>
            </p:grpSpPr>
            <p:sp>
              <p:nvSpPr>
                <p:cNvPr id="378" name="Google Shape;378;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79" name="Google Shape;379;p25"/>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381" name="Google Shape;381;p25"/>
              <p:cNvSpPr/>
              <p:nvPr/>
            </p:nvSpPr>
            <p:spPr>
              <a:xfrm>
                <a:off x="4024438" y="39053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4024438" y="390539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1</a:t>
                </a:r>
                <a:r>
                  <a:rPr lang="en-GB">
                    <a:solidFill>
                      <a:srgbClr val="FFFFFF"/>
                    </a:solidFill>
                    <a:latin typeface="Roboto Thin"/>
                    <a:ea typeface="Roboto Thin"/>
                    <a:cs typeface="Roboto Thin"/>
                    <a:sym typeface="Roboto Thin"/>
                  </a:rPr>
                  <a:t>0%</a:t>
                </a:r>
                <a:endParaRPr>
                  <a:solidFill>
                    <a:srgbClr val="FFFFFF"/>
                  </a:solidFill>
                  <a:latin typeface="Roboto Thin"/>
                  <a:ea typeface="Roboto Thin"/>
                  <a:cs typeface="Roboto Thin"/>
                  <a:sym typeface="Roboto Thin"/>
                </a:endParaRPr>
              </a:p>
            </p:txBody>
          </p:sp>
          <p:sp>
            <p:nvSpPr>
              <p:cNvPr id="383" name="Google Shape;383;p25"/>
              <p:cNvSpPr/>
              <p:nvPr/>
            </p:nvSpPr>
            <p:spPr>
              <a:xfrm rot="-5400000">
                <a:off x="5102337" y="35175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5"/>
              <p:cNvSpPr/>
              <p:nvPr/>
            </p:nvSpPr>
            <p:spPr>
              <a:xfrm>
                <a:off x="4661288" y="39785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0.07 )</a:t>
                </a:r>
                <a:endParaRPr sz="1000">
                  <a:solidFill>
                    <a:srgbClr val="FFFFFF"/>
                  </a:solidFill>
                  <a:latin typeface="Roboto Medium"/>
                  <a:ea typeface="Roboto Medium"/>
                  <a:cs typeface="Roboto Medium"/>
                  <a:sym typeface="Roboto Medium"/>
                </a:endParaRPr>
              </a:p>
            </p:txBody>
          </p:sp>
        </p:grpSp>
      </p:grpSp>
      <p:pic>
        <p:nvPicPr>
          <p:cNvPr id="385" name="Google Shape;385;p25"/>
          <p:cNvPicPr preferRelativeResize="0"/>
          <p:nvPr/>
        </p:nvPicPr>
        <p:blipFill>
          <a:blip r:embed="rId3">
            <a:alphaModFix/>
          </a:blip>
          <a:stretch>
            <a:fillRect/>
          </a:stretch>
        </p:blipFill>
        <p:spPr>
          <a:xfrm>
            <a:off x="3038375" y="1599750"/>
            <a:ext cx="609600" cy="609600"/>
          </a:xfrm>
          <a:prstGeom prst="rect">
            <a:avLst/>
          </a:prstGeom>
          <a:noFill/>
          <a:ln>
            <a:noFill/>
          </a:ln>
        </p:spPr>
      </p:pic>
      <p:pic>
        <p:nvPicPr>
          <p:cNvPr id="386" name="Google Shape;386;p25"/>
          <p:cNvPicPr preferRelativeResize="0"/>
          <p:nvPr/>
        </p:nvPicPr>
        <p:blipFill>
          <a:blip r:embed="rId4">
            <a:alphaModFix/>
          </a:blip>
          <a:stretch>
            <a:fillRect/>
          </a:stretch>
        </p:blipFill>
        <p:spPr>
          <a:xfrm>
            <a:off x="3038375" y="2454976"/>
            <a:ext cx="609600" cy="609600"/>
          </a:xfrm>
          <a:prstGeom prst="rect">
            <a:avLst/>
          </a:prstGeom>
          <a:noFill/>
          <a:ln>
            <a:noFill/>
          </a:ln>
        </p:spPr>
      </p:pic>
      <p:pic>
        <p:nvPicPr>
          <p:cNvPr id="387" name="Google Shape;387;p25"/>
          <p:cNvPicPr preferRelativeResize="0"/>
          <p:nvPr/>
        </p:nvPicPr>
        <p:blipFill>
          <a:blip r:embed="rId5">
            <a:alphaModFix/>
          </a:blip>
          <a:stretch>
            <a:fillRect/>
          </a:stretch>
        </p:blipFill>
        <p:spPr>
          <a:xfrm>
            <a:off x="3038381" y="3310193"/>
            <a:ext cx="609600" cy="609600"/>
          </a:xfrm>
          <a:prstGeom prst="rect">
            <a:avLst/>
          </a:prstGeom>
          <a:noFill/>
          <a:ln>
            <a:noFill/>
          </a:ln>
        </p:spPr>
      </p:pic>
      <p:pic>
        <p:nvPicPr>
          <p:cNvPr id="388" name="Google Shape;388;p25"/>
          <p:cNvPicPr preferRelativeResize="0"/>
          <p:nvPr/>
        </p:nvPicPr>
        <p:blipFill>
          <a:blip r:embed="rId6">
            <a:alphaModFix/>
          </a:blip>
          <a:stretch>
            <a:fillRect/>
          </a:stretch>
        </p:blipFill>
        <p:spPr>
          <a:xfrm>
            <a:off x="3050506" y="4098737"/>
            <a:ext cx="609600" cy="609600"/>
          </a:xfrm>
          <a:prstGeom prst="rect">
            <a:avLst/>
          </a:prstGeom>
          <a:noFill/>
          <a:ln>
            <a:noFill/>
          </a:ln>
        </p:spPr>
      </p:pic>
      <p:pic>
        <p:nvPicPr>
          <p:cNvPr id="389" name="Google Shape;389;p25"/>
          <p:cNvPicPr preferRelativeResize="0"/>
          <p:nvPr/>
        </p:nvPicPr>
        <p:blipFill>
          <a:blip r:embed="rId7">
            <a:alphaModFix/>
          </a:blip>
          <a:stretch>
            <a:fillRect/>
          </a:stretch>
        </p:blipFill>
        <p:spPr>
          <a:xfrm>
            <a:off x="6836900" y="1599750"/>
            <a:ext cx="609600" cy="609600"/>
          </a:xfrm>
          <a:prstGeom prst="rect">
            <a:avLst/>
          </a:prstGeom>
          <a:noFill/>
          <a:ln>
            <a:noFill/>
          </a:ln>
        </p:spPr>
      </p:pic>
      <p:pic>
        <p:nvPicPr>
          <p:cNvPr id="390" name="Google Shape;390;p25"/>
          <p:cNvPicPr preferRelativeResize="0"/>
          <p:nvPr/>
        </p:nvPicPr>
        <p:blipFill>
          <a:blip r:embed="rId8">
            <a:alphaModFix/>
          </a:blip>
          <a:stretch>
            <a:fillRect/>
          </a:stretch>
        </p:blipFill>
        <p:spPr>
          <a:xfrm>
            <a:off x="6849031" y="2406451"/>
            <a:ext cx="609600" cy="609600"/>
          </a:xfrm>
          <a:prstGeom prst="rect">
            <a:avLst/>
          </a:prstGeom>
          <a:noFill/>
          <a:ln>
            <a:noFill/>
          </a:ln>
        </p:spPr>
      </p:pic>
      <p:pic>
        <p:nvPicPr>
          <p:cNvPr id="391" name="Google Shape;391;p25"/>
          <p:cNvPicPr preferRelativeResize="0"/>
          <p:nvPr/>
        </p:nvPicPr>
        <p:blipFill>
          <a:blip r:embed="rId9">
            <a:alphaModFix/>
          </a:blip>
          <a:stretch>
            <a:fillRect/>
          </a:stretch>
        </p:blipFill>
        <p:spPr>
          <a:xfrm>
            <a:off x="6849025" y="3310200"/>
            <a:ext cx="609600" cy="609600"/>
          </a:xfrm>
          <a:prstGeom prst="rect">
            <a:avLst/>
          </a:prstGeom>
          <a:noFill/>
          <a:ln>
            <a:noFill/>
          </a:ln>
        </p:spPr>
      </p:pic>
      <p:pic>
        <p:nvPicPr>
          <p:cNvPr id="392" name="Google Shape;392;p25"/>
          <p:cNvPicPr preferRelativeResize="0"/>
          <p:nvPr/>
        </p:nvPicPr>
        <p:blipFill>
          <a:blip r:embed="rId10">
            <a:alphaModFix/>
          </a:blip>
          <a:stretch>
            <a:fillRect/>
          </a:stretch>
        </p:blipFill>
        <p:spPr>
          <a:xfrm>
            <a:off x="6849025" y="4167875"/>
            <a:ext cx="609600" cy="60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Physical</a:t>
            </a:r>
            <a:r>
              <a:rPr lang="en-GB"/>
              <a:t> CW Adversarial Images </a:t>
            </a:r>
            <a:endParaRPr/>
          </a:p>
        </p:txBody>
      </p:sp>
      <p:sp>
        <p:nvSpPr>
          <p:cNvPr id="398" name="Google Shape;398;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99" name="Google Shape;399;p26"/>
          <p:cNvSpPr/>
          <p:nvPr/>
        </p:nvSpPr>
        <p:spPr>
          <a:xfrm>
            <a:off x="833313" y="25127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833313" y="251279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8</a:t>
            </a:r>
            <a:r>
              <a:rPr lang="en-GB">
                <a:solidFill>
                  <a:srgbClr val="FFFFFF"/>
                </a:solidFill>
                <a:latin typeface="Roboto Thin"/>
                <a:ea typeface="Roboto Thin"/>
                <a:cs typeface="Roboto Thin"/>
                <a:sym typeface="Roboto Thin"/>
              </a:rPr>
              <a:t>0%</a:t>
            </a:r>
            <a:endParaRPr>
              <a:solidFill>
                <a:srgbClr val="FFFFFF"/>
              </a:solidFill>
              <a:latin typeface="Roboto Thin"/>
              <a:ea typeface="Roboto Thin"/>
              <a:cs typeface="Roboto Thin"/>
              <a:sym typeface="Roboto Thin"/>
            </a:endParaRPr>
          </a:p>
        </p:txBody>
      </p:sp>
      <p:sp>
        <p:nvSpPr>
          <p:cNvPr id="401" name="Google Shape;401;p26"/>
          <p:cNvSpPr/>
          <p:nvPr/>
        </p:nvSpPr>
        <p:spPr>
          <a:xfrm rot="-5400000">
            <a:off x="1911212" y="21249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1470163" y="25859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sp>
        <p:nvSpPr>
          <p:cNvPr id="403" name="Google Shape;403;p26"/>
          <p:cNvSpPr txBox="1"/>
          <p:nvPr/>
        </p:nvSpPr>
        <p:spPr>
          <a:xfrm>
            <a:off x="833320" y="2208575"/>
            <a:ext cx="8850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Accuracy</a:t>
            </a:r>
            <a:endParaRPr sz="1200"/>
          </a:p>
        </p:txBody>
      </p:sp>
      <p:pic>
        <p:nvPicPr>
          <p:cNvPr id="404" name="Google Shape;404;p26"/>
          <p:cNvPicPr preferRelativeResize="0"/>
          <p:nvPr/>
        </p:nvPicPr>
        <p:blipFill>
          <a:blip r:embed="rId3">
            <a:alphaModFix/>
          </a:blip>
          <a:stretch>
            <a:fillRect/>
          </a:stretch>
        </p:blipFill>
        <p:spPr>
          <a:xfrm>
            <a:off x="3354600" y="3155084"/>
            <a:ext cx="609600" cy="609600"/>
          </a:xfrm>
          <a:prstGeom prst="rect">
            <a:avLst/>
          </a:prstGeom>
          <a:noFill/>
          <a:ln>
            <a:noFill/>
          </a:ln>
        </p:spPr>
      </p:pic>
      <p:pic>
        <p:nvPicPr>
          <p:cNvPr id="405" name="Google Shape;405;p26"/>
          <p:cNvPicPr preferRelativeResize="0"/>
          <p:nvPr/>
        </p:nvPicPr>
        <p:blipFill>
          <a:blip r:embed="rId4">
            <a:alphaModFix/>
          </a:blip>
          <a:stretch>
            <a:fillRect/>
          </a:stretch>
        </p:blipFill>
        <p:spPr>
          <a:xfrm>
            <a:off x="4160250" y="3155075"/>
            <a:ext cx="609600" cy="609600"/>
          </a:xfrm>
          <a:prstGeom prst="rect">
            <a:avLst/>
          </a:prstGeom>
          <a:noFill/>
          <a:ln>
            <a:noFill/>
          </a:ln>
        </p:spPr>
      </p:pic>
      <p:pic>
        <p:nvPicPr>
          <p:cNvPr id="406" name="Google Shape;406;p26"/>
          <p:cNvPicPr preferRelativeResize="0"/>
          <p:nvPr/>
        </p:nvPicPr>
        <p:blipFill>
          <a:blip r:embed="rId5">
            <a:alphaModFix/>
          </a:blip>
          <a:stretch>
            <a:fillRect/>
          </a:stretch>
        </p:blipFill>
        <p:spPr>
          <a:xfrm>
            <a:off x="4922250" y="3170634"/>
            <a:ext cx="609600" cy="609600"/>
          </a:xfrm>
          <a:prstGeom prst="rect">
            <a:avLst/>
          </a:prstGeom>
          <a:noFill/>
          <a:ln>
            <a:noFill/>
          </a:ln>
        </p:spPr>
      </p:pic>
      <p:pic>
        <p:nvPicPr>
          <p:cNvPr id="407" name="Google Shape;407;p26"/>
          <p:cNvPicPr preferRelativeResize="0"/>
          <p:nvPr/>
        </p:nvPicPr>
        <p:blipFill>
          <a:blip r:embed="rId6">
            <a:alphaModFix/>
          </a:blip>
          <a:stretch>
            <a:fillRect/>
          </a:stretch>
        </p:blipFill>
        <p:spPr>
          <a:xfrm>
            <a:off x="5684250" y="3170634"/>
            <a:ext cx="609600" cy="609600"/>
          </a:xfrm>
          <a:prstGeom prst="rect">
            <a:avLst/>
          </a:prstGeom>
          <a:noFill/>
          <a:ln>
            <a:noFill/>
          </a:ln>
        </p:spPr>
      </p:pic>
      <p:pic>
        <p:nvPicPr>
          <p:cNvPr id="408" name="Google Shape;408;p26"/>
          <p:cNvPicPr preferRelativeResize="0"/>
          <p:nvPr/>
        </p:nvPicPr>
        <p:blipFill>
          <a:blip r:embed="rId7">
            <a:alphaModFix/>
          </a:blip>
          <a:stretch>
            <a:fillRect/>
          </a:stretch>
        </p:blipFill>
        <p:spPr>
          <a:xfrm>
            <a:off x="6446250" y="3170634"/>
            <a:ext cx="609600" cy="609600"/>
          </a:xfrm>
          <a:prstGeom prst="rect">
            <a:avLst/>
          </a:prstGeom>
          <a:noFill/>
          <a:ln>
            <a:noFill/>
          </a:ln>
        </p:spPr>
      </p:pic>
      <p:pic>
        <p:nvPicPr>
          <p:cNvPr id="409" name="Google Shape;409;p26"/>
          <p:cNvPicPr preferRelativeResize="0"/>
          <p:nvPr/>
        </p:nvPicPr>
        <p:blipFill>
          <a:blip r:embed="rId8">
            <a:alphaModFix/>
          </a:blip>
          <a:stretch>
            <a:fillRect/>
          </a:stretch>
        </p:blipFill>
        <p:spPr>
          <a:xfrm>
            <a:off x="3354600" y="2266959"/>
            <a:ext cx="609600" cy="609600"/>
          </a:xfrm>
          <a:prstGeom prst="rect">
            <a:avLst/>
          </a:prstGeom>
          <a:noFill/>
          <a:ln>
            <a:noFill/>
          </a:ln>
        </p:spPr>
      </p:pic>
      <p:pic>
        <p:nvPicPr>
          <p:cNvPr id="410" name="Google Shape;410;p26"/>
          <p:cNvPicPr preferRelativeResize="0"/>
          <p:nvPr/>
        </p:nvPicPr>
        <p:blipFill>
          <a:blip r:embed="rId9">
            <a:alphaModFix/>
          </a:blip>
          <a:stretch>
            <a:fillRect/>
          </a:stretch>
        </p:blipFill>
        <p:spPr>
          <a:xfrm>
            <a:off x="4116600" y="2266959"/>
            <a:ext cx="609600" cy="609600"/>
          </a:xfrm>
          <a:prstGeom prst="rect">
            <a:avLst/>
          </a:prstGeom>
          <a:noFill/>
          <a:ln>
            <a:noFill/>
          </a:ln>
        </p:spPr>
      </p:pic>
      <p:pic>
        <p:nvPicPr>
          <p:cNvPr id="411" name="Google Shape;411;p26"/>
          <p:cNvPicPr preferRelativeResize="0"/>
          <p:nvPr/>
        </p:nvPicPr>
        <p:blipFill>
          <a:blip r:embed="rId10">
            <a:alphaModFix/>
          </a:blip>
          <a:stretch>
            <a:fillRect/>
          </a:stretch>
        </p:blipFill>
        <p:spPr>
          <a:xfrm>
            <a:off x="4878588" y="2266950"/>
            <a:ext cx="609600" cy="609600"/>
          </a:xfrm>
          <a:prstGeom prst="rect">
            <a:avLst/>
          </a:prstGeom>
          <a:noFill/>
          <a:ln>
            <a:noFill/>
          </a:ln>
        </p:spPr>
      </p:pic>
      <p:pic>
        <p:nvPicPr>
          <p:cNvPr id="412" name="Google Shape;412;p26"/>
          <p:cNvPicPr preferRelativeResize="0"/>
          <p:nvPr/>
        </p:nvPicPr>
        <p:blipFill>
          <a:blip r:embed="rId11">
            <a:alphaModFix/>
          </a:blip>
          <a:stretch>
            <a:fillRect/>
          </a:stretch>
        </p:blipFill>
        <p:spPr>
          <a:xfrm>
            <a:off x="5640588" y="2266950"/>
            <a:ext cx="609600" cy="609600"/>
          </a:xfrm>
          <a:prstGeom prst="rect">
            <a:avLst/>
          </a:prstGeom>
          <a:noFill/>
          <a:ln>
            <a:noFill/>
          </a:ln>
        </p:spPr>
      </p:pic>
      <p:pic>
        <p:nvPicPr>
          <p:cNvPr id="413" name="Google Shape;413;p26"/>
          <p:cNvPicPr preferRelativeResize="0"/>
          <p:nvPr/>
        </p:nvPicPr>
        <p:blipFill>
          <a:blip r:embed="rId12">
            <a:alphaModFix/>
          </a:blip>
          <a:stretch>
            <a:fillRect/>
          </a:stretch>
        </p:blipFill>
        <p:spPr>
          <a:xfrm>
            <a:off x="6402588" y="2266950"/>
            <a:ext cx="609600" cy="60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27"/>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Physical</a:t>
            </a:r>
            <a:r>
              <a:rPr lang="en-GB"/>
              <a:t> Deep Fool Adversarial Images </a:t>
            </a:r>
            <a:endParaRPr/>
          </a:p>
        </p:txBody>
      </p:sp>
      <p:sp>
        <p:nvSpPr>
          <p:cNvPr id="419" name="Google Shape;419;p27"/>
          <p:cNvSpPr/>
          <p:nvPr/>
        </p:nvSpPr>
        <p:spPr>
          <a:xfrm>
            <a:off x="833313" y="2549176"/>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833313" y="2549184"/>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87</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421" name="Google Shape;421;p27"/>
          <p:cNvSpPr/>
          <p:nvPr/>
        </p:nvSpPr>
        <p:spPr>
          <a:xfrm rot="-5400000">
            <a:off x="1911212" y="216134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1470163" y="2622360"/>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(Iter  = 7 )</a:t>
            </a:r>
            <a:endParaRPr sz="1000">
              <a:solidFill>
                <a:srgbClr val="FFFFFF"/>
              </a:solidFill>
              <a:latin typeface="Roboto Medium"/>
              <a:ea typeface="Roboto Medium"/>
              <a:cs typeface="Roboto Medium"/>
              <a:sym typeface="Roboto Medium"/>
            </a:endParaRPr>
          </a:p>
        </p:txBody>
      </p:sp>
      <p:sp>
        <p:nvSpPr>
          <p:cNvPr id="423" name="Google Shape;423;p27"/>
          <p:cNvSpPr txBox="1"/>
          <p:nvPr/>
        </p:nvSpPr>
        <p:spPr>
          <a:xfrm>
            <a:off x="833320" y="2244968"/>
            <a:ext cx="8850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Accuracy</a:t>
            </a:r>
            <a:endParaRPr sz="1200"/>
          </a:p>
        </p:txBody>
      </p:sp>
      <p:pic>
        <p:nvPicPr>
          <p:cNvPr id="424" name="Google Shape;424;p27"/>
          <p:cNvPicPr preferRelativeResize="0"/>
          <p:nvPr/>
        </p:nvPicPr>
        <p:blipFill>
          <a:blip r:embed="rId3">
            <a:alphaModFix/>
          </a:blip>
          <a:stretch>
            <a:fillRect/>
          </a:stretch>
        </p:blipFill>
        <p:spPr>
          <a:xfrm>
            <a:off x="3354600" y="2154259"/>
            <a:ext cx="609600" cy="609600"/>
          </a:xfrm>
          <a:prstGeom prst="rect">
            <a:avLst/>
          </a:prstGeom>
          <a:noFill/>
          <a:ln>
            <a:noFill/>
          </a:ln>
        </p:spPr>
      </p:pic>
      <p:pic>
        <p:nvPicPr>
          <p:cNvPr id="425" name="Google Shape;425;p27"/>
          <p:cNvPicPr preferRelativeResize="0"/>
          <p:nvPr/>
        </p:nvPicPr>
        <p:blipFill>
          <a:blip r:embed="rId4">
            <a:alphaModFix/>
          </a:blip>
          <a:stretch>
            <a:fillRect/>
          </a:stretch>
        </p:blipFill>
        <p:spPr>
          <a:xfrm>
            <a:off x="4116600" y="2154259"/>
            <a:ext cx="609600" cy="609600"/>
          </a:xfrm>
          <a:prstGeom prst="rect">
            <a:avLst/>
          </a:prstGeom>
          <a:noFill/>
          <a:ln>
            <a:noFill/>
          </a:ln>
        </p:spPr>
      </p:pic>
      <p:pic>
        <p:nvPicPr>
          <p:cNvPr id="426" name="Google Shape;426;p27"/>
          <p:cNvPicPr preferRelativeResize="0"/>
          <p:nvPr/>
        </p:nvPicPr>
        <p:blipFill>
          <a:blip r:embed="rId5">
            <a:alphaModFix/>
          </a:blip>
          <a:stretch>
            <a:fillRect/>
          </a:stretch>
        </p:blipFill>
        <p:spPr>
          <a:xfrm>
            <a:off x="4878600" y="2154259"/>
            <a:ext cx="609600" cy="609600"/>
          </a:xfrm>
          <a:prstGeom prst="rect">
            <a:avLst/>
          </a:prstGeom>
          <a:noFill/>
          <a:ln>
            <a:noFill/>
          </a:ln>
        </p:spPr>
      </p:pic>
      <p:pic>
        <p:nvPicPr>
          <p:cNvPr id="427" name="Google Shape;427;p27"/>
          <p:cNvPicPr preferRelativeResize="0"/>
          <p:nvPr/>
        </p:nvPicPr>
        <p:blipFill>
          <a:blip r:embed="rId6">
            <a:alphaModFix/>
          </a:blip>
          <a:stretch>
            <a:fillRect/>
          </a:stretch>
        </p:blipFill>
        <p:spPr>
          <a:xfrm>
            <a:off x="5640600" y="2154259"/>
            <a:ext cx="609600" cy="609600"/>
          </a:xfrm>
          <a:prstGeom prst="rect">
            <a:avLst/>
          </a:prstGeom>
          <a:noFill/>
          <a:ln>
            <a:noFill/>
          </a:ln>
        </p:spPr>
      </p:pic>
      <p:pic>
        <p:nvPicPr>
          <p:cNvPr id="428" name="Google Shape;428;p27"/>
          <p:cNvPicPr preferRelativeResize="0"/>
          <p:nvPr/>
        </p:nvPicPr>
        <p:blipFill>
          <a:blip r:embed="rId7">
            <a:alphaModFix/>
          </a:blip>
          <a:stretch>
            <a:fillRect/>
          </a:stretch>
        </p:blipFill>
        <p:spPr>
          <a:xfrm>
            <a:off x="6402600" y="2154259"/>
            <a:ext cx="609600" cy="609600"/>
          </a:xfrm>
          <a:prstGeom prst="rect">
            <a:avLst/>
          </a:prstGeom>
          <a:noFill/>
          <a:ln>
            <a:noFill/>
          </a:ln>
        </p:spPr>
      </p:pic>
      <p:pic>
        <p:nvPicPr>
          <p:cNvPr id="429" name="Google Shape;429;p27"/>
          <p:cNvPicPr preferRelativeResize="0"/>
          <p:nvPr/>
        </p:nvPicPr>
        <p:blipFill>
          <a:blip r:embed="rId8">
            <a:alphaModFix/>
          </a:blip>
          <a:stretch>
            <a:fillRect/>
          </a:stretch>
        </p:blipFill>
        <p:spPr>
          <a:xfrm>
            <a:off x="3354600" y="3118259"/>
            <a:ext cx="609600" cy="609600"/>
          </a:xfrm>
          <a:prstGeom prst="rect">
            <a:avLst/>
          </a:prstGeom>
          <a:noFill/>
          <a:ln>
            <a:noFill/>
          </a:ln>
        </p:spPr>
      </p:pic>
      <p:pic>
        <p:nvPicPr>
          <p:cNvPr id="430" name="Google Shape;430;p27"/>
          <p:cNvPicPr preferRelativeResize="0"/>
          <p:nvPr/>
        </p:nvPicPr>
        <p:blipFill>
          <a:blip r:embed="rId9">
            <a:alphaModFix/>
          </a:blip>
          <a:stretch>
            <a:fillRect/>
          </a:stretch>
        </p:blipFill>
        <p:spPr>
          <a:xfrm>
            <a:off x="5640413" y="3118259"/>
            <a:ext cx="609600" cy="609600"/>
          </a:xfrm>
          <a:prstGeom prst="rect">
            <a:avLst/>
          </a:prstGeom>
          <a:noFill/>
          <a:ln>
            <a:noFill/>
          </a:ln>
        </p:spPr>
      </p:pic>
      <p:pic>
        <p:nvPicPr>
          <p:cNvPr id="431" name="Google Shape;431;p27"/>
          <p:cNvPicPr preferRelativeResize="0"/>
          <p:nvPr/>
        </p:nvPicPr>
        <p:blipFill>
          <a:blip r:embed="rId10">
            <a:alphaModFix/>
          </a:blip>
          <a:stretch>
            <a:fillRect/>
          </a:stretch>
        </p:blipFill>
        <p:spPr>
          <a:xfrm>
            <a:off x="4130763" y="3118259"/>
            <a:ext cx="609600" cy="609600"/>
          </a:xfrm>
          <a:prstGeom prst="rect">
            <a:avLst/>
          </a:prstGeom>
          <a:noFill/>
          <a:ln>
            <a:noFill/>
          </a:ln>
        </p:spPr>
      </p:pic>
      <p:pic>
        <p:nvPicPr>
          <p:cNvPr id="432" name="Google Shape;432;p27"/>
          <p:cNvPicPr preferRelativeResize="0"/>
          <p:nvPr/>
        </p:nvPicPr>
        <p:blipFill>
          <a:blip r:embed="rId11">
            <a:alphaModFix/>
          </a:blip>
          <a:stretch>
            <a:fillRect/>
          </a:stretch>
        </p:blipFill>
        <p:spPr>
          <a:xfrm>
            <a:off x="4878213" y="3118259"/>
            <a:ext cx="609600" cy="609600"/>
          </a:xfrm>
          <a:prstGeom prst="rect">
            <a:avLst/>
          </a:prstGeom>
          <a:noFill/>
          <a:ln>
            <a:noFill/>
          </a:ln>
        </p:spPr>
      </p:pic>
      <p:pic>
        <p:nvPicPr>
          <p:cNvPr id="433" name="Google Shape;433;p27"/>
          <p:cNvPicPr preferRelativeResize="0"/>
          <p:nvPr/>
        </p:nvPicPr>
        <p:blipFill>
          <a:blip r:embed="rId12">
            <a:alphaModFix/>
          </a:blip>
          <a:stretch>
            <a:fillRect/>
          </a:stretch>
        </p:blipFill>
        <p:spPr>
          <a:xfrm>
            <a:off x="6402600" y="3118259"/>
            <a:ext cx="609600" cy="60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28"/>
          <p:cNvSpPr/>
          <p:nvPr/>
        </p:nvSpPr>
        <p:spPr>
          <a:xfrm>
            <a:off x="1525800" y="2999916"/>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8</a:t>
            </a:r>
            <a:r>
              <a:rPr lang="en-GB">
                <a:solidFill>
                  <a:srgbClr val="FFFFFF"/>
                </a:solidFill>
                <a:latin typeface="Roboto Thin"/>
                <a:ea typeface="Roboto Thin"/>
                <a:cs typeface="Roboto Thin"/>
                <a:sym typeface="Roboto Thin"/>
              </a:rPr>
              <a:t>0%</a:t>
            </a:r>
            <a:endParaRPr>
              <a:solidFill>
                <a:srgbClr val="FFFFFF"/>
              </a:solidFill>
              <a:latin typeface="Roboto Thin"/>
              <a:ea typeface="Roboto Thin"/>
              <a:cs typeface="Roboto Thin"/>
              <a:sym typeface="Roboto Thin"/>
            </a:endParaRPr>
          </a:p>
        </p:txBody>
      </p:sp>
      <p:sp>
        <p:nvSpPr>
          <p:cNvPr id="439" name="Google Shape;439;p28"/>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Comparison of Physical Attacks </a:t>
            </a:r>
            <a:endParaRPr/>
          </a:p>
        </p:txBody>
      </p:sp>
      <p:sp>
        <p:nvSpPr>
          <p:cNvPr id="440" name="Google Shape;440;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
        <p:nvSpPr>
          <p:cNvPr id="441" name="Google Shape;441;p28"/>
          <p:cNvSpPr/>
          <p:nvPr/>
        </p:nvSpPr>
        <p:spPr>
          <a:xfrm>
            <a:off x="840000" y="299990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rot="-5400000">
            <a:off x="2603699" y="261207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2162650" y="307309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sp>
        <p:nvSpPr>
          <p:cNvPr id="444" name="Google Shape;444;p28"/>
          <p:cNvSpPr txBox="1"/>
          <p:nvPr/>
        </p:nvSpPr>
        <p:spPr>
          <a:xfrm>
            <a:off x="782302" y="1627088"/>
            <a:ext cx="8850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Accuracy</a:t>
            </a:r>
            <a:endParaRPr sz="1200"/>
          </a:p>
        </p:txBody>
      </p:sp>
      <p:sp>
        <p:nvSpPr>
          <p:cNvPr id="445" name="Google Shape;445;p28"/>
          <p:cNvSpPr/>
          <p:nvPr/>
        </p:nvSpPr>
        <p:spPr>
          <a:xfrm>
            <a:off x="840000" y="2999916"/>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CW</a:t>
            </a:r>
            <a:endParaRPr>
              <a:solidFill>
                <a:srgbClr val="FFFFFF"/>
              </a:solidFill>
              <a:latin typeface="Roboto Thin"/>
              <a:ea typeface="Roboto Thin"/>
              <a:cs typeface="Roboto Thin"/>
              <a:sym typeface="Roboto Thin"/>
            </a:endParaRPr>
          </a:p>
        </p:txBody>
      </p:sp>
      <p:sp>
        <p:nvSpPr>
          <p:cNvPr id="446" name="Google Shape;446;p28"/>
          <p:cNvSpPr/>
          <p:nvPr/>
        </p:nvSpPr>
        <p:spPr>
          <a:xfrm>
            <a:off x="1522450" y="398484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87</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447" name="Google Shape;447;p28"/>
          <p:cNvSpPr/>
          <p:nvPr/>
        </p:nvSpPr>
        <p:spPr>
          <a:xfrm>
            <a:off x="836650" y="398483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rot="-5400000">
            <a:off x="2600349" y="35970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2159300" y="40580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(Iter = 7 )</a:t>
            </a:r>
            <a:endParaRPr sz="1000">
              <a:solidFill>
                <a:srgbClr val="FFFFFF"/>
              </a:solidFill>
              <a:latin typeface="Roboto Medium"/>
              <a:ea typeface="Roboto Medium"/>
              <a:cs typeface="Roboto Medium"/>
              <a:sym typeface="Roboto Medium"/>
            </a:endParaRPr>
          </a:p>
        </p:txBody>
      </p:sp>
      <p:sp>
        <p:nvSpPr>
          <p:cNvPr id="450" name="Google Shape;450;p28"/>
          <p:cNvSpPr/>
          <p:nvPr/>
        </p:nvSpPr>
        <p:spPr>
          <a:xfrm>
            <a:off x="836650" y="398484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DF</a:t>
            </a:r>
            <a:endParaRPr>
              <a:solidFill>
                <a:srgbClr val="FFFFFF"/>
              </a:solidFill>
              <a:latin typeface="Roboto Thin"/>
              <a:ea typeface="Roboto Thin"/>
              <a:cs typeface="Roboto Thin"/>
              <a:sym typeface="Roboto Thin"/>
            </a:endParaRPr>
          </a:p>
        </p:txBody>
      </p:sp>
      <p:sp>
        <p:nvSpPr>
          <p:cNvPr id="451" name="Google Shape;451;p28"/>
          <p:cNvSpPr/>
          <p:nvPr/>
        </p:nvSpPr>
        <p:spPr>
          <a:xfrm>
            <a:off x="1525800" y="2009316"/>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1</a:t>
            </a:r>
            <a:r>
              <a:rPr lang="en-GB">
                <a:solidFill>
                  <a:srgbClr val="FFFFFF"/>
                </a:solidFill>
                <a:latin typeface="Roboto Thin"/>
                <a:ea typeface="Roboto Thin"/>
                <a:cs typeface="Roboto Thin"/>
                <a:sym typeface="Roboto Thin"/>
              </a:rPr>
              <a:t>0%</a:t>
            </a:r>
            <a:endParaRPr>
              <a:solidFill>
                <a:srgbClr val="FFFFFF"/>
              </a:solidFill>
              <a:latin typeface="Roboto Thin"/>
              <a:ea typeface="Roboto Thin"/>
              <a:cs typeface="Roboto Thin"/>
              <a:sym typeface="Roboto Thin"/>
            </a:endParaRPr>
          </a:p>
        </p:txBody>
      </p:sp>
      <p:sp>
        <p:nvSpPr>
          <p:cNvPr id="452" name="Google Shape;452;p28"/>
          <p:cNvSpPr/>
          <p:nvPr/>
        </p:nvSpPr>
        <p:spPr>
          <a:xfrm>
            <a:off x="840000" y="200930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rot="-5400000">
            <a:off x="2603699" y="162147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2162650" y="208249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0.07 )</a:t>
            </a:r>
            <a:endParaRPr sz="1000">
              <a:solidFill>
                <a:srgbClr val="FFFFFF"/>
              </a:solidFill>
              <a:latin typeface="Roboto Medium"/>
              <a:ea typeface="Roboto Medium"/>
              <a:cs typeface="Roboto Medium"/>
              <a:sym typeface="Roboto Medium"/>
            </a:endParaRPr>
          </a:p>
        </p:txBody>
      </p:sp>
      <p:sp>
        <p:nvSpPr>
          <p:cNvPr id="455" name="Google Shape;455;p28"/>
          <p:cNvSpPr/>
          <p:nvPr/>
        </p:nvSpPr>
        <p:spPr>
          <a:xfrm>
            <a:off x="840000" y="2009316"/>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FGSM</a:t>
            </a:r>
            <a:endParaRPr>
              <a:solidFill>
                <a:srgbClr val="FFFFFF"/>
              </a:solidFill>
              <a:latin typeface="Roboto Thin"/>
              <a:ea typeface="Roboto Thin"/>
              <a:cs typeface="Roboto Thin"/>
              <a:sym typeface="Roboto Thin"/>
            </a:endParaRPr>
          </a:p>
        </p:txBody>
      </p:sp>
      <p:pic>
        <p:nvPicPr>
          <p:cNvPr id="456" name="Google Shape;456;p28"/>
          <p:cNvPicPr preferRelativeResize="0"/>
          <p:nvPr/>
        </p:nvPicPr>
        <p:blipFill>
          <a:blip r:embed="rId3">
            <a:alphaModFix/>
          </a:blip>
          <a:stretch>
            <a:fillRect/>
          </a:stretch>
        </p:blipFill>
        <p:spPr>
          <a:xfrm>
            <a:off x="4047100" y="4058034"/>
            <a:ext cx="609600" cy="609600"/>
          </a:xfrm>
          <a:prstGeom prst="rect">
            <a:avLst/>
          </a:prstGeom>
          <a:noFill/>
          <a:ln>
            <a:noFill/>
          </a:ln>
        </p:spPr>
      </p:pic>
      <p:pic>
        <p:nvPicPr>
          <p:cNvPr id="457" name="Google Shape;457;p28"/>
          <p:cNvPicPr preferRelativeResize="0"/>
          <p:nvPr/>
        </p:nvPicPr>
        <p:blipFill>
          <a:blip r:embed="rId4">
            <a:alphaModFix/>
          </a:blip>
          <a:stretch>
            <a:fillRect/>
          </a:stretch>
        </p:blipFill>
        <p:spPr>
          <a:xfrm>
            <a:off x="6332913" y="4058034"/>
            <a:ext cx="609600" cy="609600"/>
          </a:xfrm>
          <a:prstGeom prst="rect">
            <a:avLst/>
          </a:prstGeom>
          <a:noFill/>
          <a:ln>
            <a:noFill/>
          </a:ln>
        </p:spPr>
      </p:pic>
      <p:pic>
        <p:nvPicPr>
          <p:cNvPr id="458" name="Google Shape;458;p28"/>
          <p:cNvPicPr preferRelativeResize="0"/>
          <p:nvPr/>
        </p:nvPicPr>
        <p:blipFill>
          <a:blip r:embed="rId5">
            <a:alphaModFix/>
          </a:blip>
          <a:stretch>
            <a:fillRect/>
          </a:stretch>
        </p:blipFill>
        <p:spPr>
          <a:xfrm>
            <a:off x="4823263" y="4058034"/>
            <a:ext cx="609600" cy="609600"/>
          </a:xfrm>
          <a:prstGeom prst="rect">
            <a:avLst/>
          </a:prstGeom>
          <a:noFill/>
          <a:ln>
            <a:noFill/>
          </a:ln>
        </p:spPr>
      </p:pic>
      <p:pic>
        <p:nvPicPr>
          <p:cNvPr id="459" name="Google Shape;459;p28"/>
          <p:cNvPicPr preferRelativeResize="0"/>
          <p:nvPr/>
        </p:nvPicPr>
        <p:blipFill>
          <a:blip r:embed="rId6">
            <a:alphaModFix/>
          </a:blip>
          <a:stretch>
            <a:fillRect/>
          </a:stretch>
        </p:blipFill>
        <p:spPr>
          <a:xfrm>
            <a:off x="5570713" y="4058034"/>
            <a:ext cx="609600" cy="609600"/>
          </a:xfrm>
          <a:prstGeom prst="rect">
            <a:avLst/>
          </a:prstGeom>
          <a:noFill/>
          <a:ln>
            <a:noFill/>
          </a:ln>
        </p:spPr>
      </p:pic>
      <p:pic>
        <p:nvPicPr>
          <p:cNvPr id="460" name="Google Shape;460;p28"/>
          <p:cNvPicPr preferRelativeResize="0"/>
          <p:nvPr/>
        </p:nvPicPr>
        <p:blipFill>
          <a:blip r:embed="rId7">
            <a:alphaModFix/>
          </a:blip>
          <a:stretch>
            <a:fillRect/>
          </a:stretch>
        </p:blipFill>
        <p:spPr>
          <a:xfrm>
            <a:off x="7095100" y="4058034"/>
            <a:ext cx="609600" cy="609600"/>
          </a:xfrm>
          <a:prstGeom prst="rect">
            <a:avLst/>
          </a:prstGeom>
          <a:noFill/>
          <a:ln>
            <a:noFill/>
          </a:ln>
        </p:spPr>
      </p:pic>
      <p:pic>
        <p:nvPicPr>
          <p:cNvPr id="461" name="Google Shape;461;p28"/>
          <p:cNvPicPr preferRelativeResize="0"/>
          <p:nvPr/>
        </p:nvPicPr>
        <p:blipFill>
          <a:blip r:embed="rId8">
            <a:alphaModFix/>
          </a:blip>
          <a:stretch>
            <a:fillRect/>
          </a:stretch>
        </p:blipFill>
        <p:spPr>
          <a:xfrm>
            <a:off x="4024900" y="3038809"/>
            <a:ext cx="609600" cy="609600"/>
          </a:xfrm>
          <a:prstGeom prst="rect">
            <a:avLst/>
          </a:prstGeom>
          <a:noFill/>
          <a:ln>
            <a:noFill/>
          </a:ln>
        </p:spPr>
      </p:pic>
      <p:pic>
        <p:nvPicPr>
          <p:cNvPr id="462" name="Google Shape;462;p28"/>
          <p:cNvPicPr preferRelativeResize="0"/>
          <p:nvPr/>
        </p:nvPicPr>
        <p:blipFill>
          <a:blip r:embed="rId9">
            <a:alphaModFix/>
          </a:blip>
          <a:stretch>
            <a:fillRect/>
          </a:stretch>
        </p:blipFill>
        <p:spPr>
          <a:xfrm>
            <a:off x="4830550" y="3038800"/>
            <a:ext cx="609600" cy="609600"/>
          </a:xfrm>
          <a:prstGeom prst="rect">
            <a:avLst/>
          </a:prstGeom>
          <a:noFill/>
          <a:ln>
            <a:noFill/>
          </a:ln>
        </p:spPr>
      </p:pic>
      <p:pic>
        <p:nvPicPr>
          <p:cNvPr id="463" name="Google Shape;463;p28"/>
          <p:cNvPicPr preferRelativeResize="0"/>
          <p:nvPr/>
        </p:nvPicPr>
        <p:blipFill>
          <a:blip r:embed="rId10">
            <a:alphaModFix/>
          </a:blip>
          <a:stretch>
            <a:fillRect/>
          </a:stretch>
        </p:blipFill>
        <p:spPr>
          <a:xfrm>
            <a:off x="5592550" y="3054359"/>
            <a:ext cx="609600" cy="609600"/>
          </a:xfrm>
          <a:prstGeom prst="rect">
            <a:avLst/>
          </a:prstGeom>
          <a:noFill/>
          <a:ln>
            <a:noFill/>
          </a:ln>
        </p:spPr>
      </p:pic>
      <p:pic>
        <p:nvPicPr>
          <p:cNvPr id="464" name="Google Shape;464;p28"/>
          <p:cNvPicPr preferRelativeResize="0"/>
          <p:nvPr/>
        </p:nvPicPr>
        <p:blipFill>
          <a:blip r:embed="rId11">
            <a:alphaModFix/>
          </a:blip>
          <a:stretch>
            <a:fillRect/>
          </a:stretch>
        </p:blipFill>
        <p:spPr>
          <a:xfrm>
            <a:off x="6354550" y="3054359"/>
            <a:ext cx="609600" cy="609600"/>
          </a:xfrm>
          <a:prstGeom prst="rect">
            <a:avLst/>
          </a:prstGeom>
          <a:noFill/>
          <a:ln>
            <a:noFill/>
          </a:ln>
        </p:spPr>
      </p:pic>
      <p:pic>
        <p:nvPicPr>
          <p:cNvPr id="465" name="Google Shape;465;p28"/>
          <p:cNvPicPr preferRelativeResize="0"/>
          <p:nvPr/>
        </p:nvPicPr>
        <p:blipFill>
          <a:blip r:embed="rId12">
            <a:alphaModFix/>
          </a:blip>
          <a:stretch>
            <a:fillRect/>
          </a:stretch>
        </p:blipFill>
        <p:spPr>
          <a:xfrm>
            <a:off x="7116550" y="3054359"/>
            <a:ext cx="609600" cy="609600"/>
          </a:xfrm>
          <a:prstGeom prst="rect">
            <a:avLst/>
          </a:prstGeom>
          <a:noFill/>
          <a:ln>
            <a:noFill/>
          </a:ln>
        </p:spPr>
      </p:pic>
      <p:pic>
        <p:nvPicPr>
          <p:cNvPr id="466" name="Google Shape;466;p28"/>
          <p:cNvPicPr preferRelativeResize="0"/>
          <p:nvPr/>
        </p:nvPicPr>
        <p:blipFill>
          <a:blip r:embed="rId13">
            <a:alphaModFix/>
          </a:blip>
          <a:stretch>
            <a:fillRect/>
          </a:stretch>
        </p:blipFill>
        <p:spPr>
          <a:xfrm>
            <a:off x="4046725" y="2035125"/>
            <a:ext cx="609600" cy="609600"/>
          </a:xfrm>
          <a:prstGeom prst="rect">
            <a:avLst/>
          </a:prstGeom>
          <a:noFill/>
          <a:ln>
            <a:noFill/>
          </a:ln>
        </p:spPr>
      </p:pic>
      <p:pic>
        <p:nvPicPr>
          <p:cNvPr id="467" name="Google Shape;467;p28"/>
          <p:cNvPicPr preferRelativeResize="0"/>
          <p:nvPr/>
        </p:nvPicPr>
        <p:blipFill>
          <a:blip r:embed="rId14">
            <a:alphaModFix/>
          </a:blip>
          <a:stretch>
            <a:fillRect/>
          </a:stretch>
        </p:blipFill>
        <p:spPr>
          <a:xfrm>
            <a:off x="4808725" y="2035125"/>
            <a:ext cx="609600" cy="609600"/>
          </a:xfrm>
          <a:prstGeom prst="rect">
            <a:avLst/>
          </a:prstGeom>
          <a:noFill/>
          <a:ln>
            <a:noFill/>
          </a:ln>
        </p:spPr>
      </p:pic>
      <p:pic>
        <p:nvPicPr>
          <p:cNvPr id="468" name="Google Shape;468;p28"/>
          <p:cNvPicPr preferRelativeResize="0"/>
          <p:nvPr/>
        </p:nvPicPr>
        <p:blipFill>
          <a:blip r:embed="rId15">
            <a:alphaModFix/>
          </a:blip>
          <a:stretch>
            <a:fillRect/>
          </a:stretch>
        </p:blipFill>
        <p:spPr>
          <a:xfrm>
            <a:off x="5570725" y="2035125"/>
            <a:ext cx="609600" cy="609600"/>
          </a:xfrm>
          <a:prstGeom prst="rect">
            <a:avLst/>
          </a:prstGeom>
          <a:noFill/>
          <a:ln>
            <a:noFill/>
          </a:ln>
        </p:spPr>
      </p:pic>
      <p:pic>
        <p:nvPicPr>
          <p:cNvPr id="469" name="Google Shape;469;p28"/>
          <p:cNvPicPr preferRelativeResize="0"/>
          <p:nvPr/>
        </p:nvPicPr>
        <p:blipFill>
          <a:blip r:embed="rId16">
            <a:alphaModFix/>
          </a:blip>
          <a:stretch>
            <a:fillRect/>
          </a:stretch>
        </p:blipFill>
        <p:spPr>
          <a:xfrm>
            <a:off x="6332725" y="2035125"/>
            <a:ext cx="609600" cy="609600"/>
          </a:xfrm>
          <a:prstGeom prst="rect">
            <a:avLst/>
          </a:prstGeom>
          <a:noFill/>
          <a:ln>
            <a:noFill/>
          </a:ln>
        </p:spPr>
      </p:pic>
      <p:pic>
        <p:nvPicPr>
          <p:cNvPr id="470" name="Google Shape;470;p28"/>
          <p:cNvPicPr preferRelativeResize="0"/>
          <p:nvPr/>
        </p:nvPicPr>
        <p:blipFill>
          <a:blip r:embed="rId17">
            <a:alphaModFix/>
          </a:blip>
          <a:stretch>
            <a:fillRect/>
          </a:stretch>
        </p:blipFill>
        <p:spPr>
          <a:xfrm>
            <a:off x="7094725" y="2035125"/>
            <a:ext cx="609600" cy="60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29"/>
          <p:cNvSpPr txBox="1"/>
          <p:nvPr>
            <p:ph type="title"/>
          </p:nvPr>
        </p:nvSpPr>
        <p:spPr>
          <a:xfrm>
            <a:off x="824938" y="672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Digital vs Physical FGSM Adversarial Images </a:t>
            </a:r>
            <a:endParaRPr/>
          </a:p>
        </p:txBody>
      </p:sp>
      <p:sp>
        <p:nvSpPr>
          <p:cNvPr id="476" name="Google Shape;476;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
        <p:nvSpPr>
          <p:cNvPr id="477" name="Google Shape;477;p29"/>
          <p:cNvSpPr/>
          <p:nvPr/>
        </p:nvSpPr>
        <p:spPr>
          <a:xfrm>
            <a:off x="824938" y="2404803"/>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2</a:t>
            </a:r>
            <a:endParaRPr sz="2600">
              <a:solidFill>
                <a:srgbClr val="FFFFFF"/>
              </a:solidFill>
              <a:latin typeface="Roboto Thin"/>
              <a:ea typeface="Roboto Thin"/>
              <a:cs typeface="Roboto Thin"/>
              <a:sym typeface="Roboto Thin"/>
            </a:endParaRPr>
          </a:p>
        </p:txBody>
      </p:sp>
      <p:pic>
        <p:nvPicPr>
          <p:cNvPr id="478" name="Google Shape;478;p29"/>
          <p:cNvPicPr preferRelativeResize="0"/>
          <p:nvPr/>
        </p:nvPicPr>
        <p:blipFill>
          <a:blip r:embed="rId3">
            <a:alphaModFix/>
          </a:blip>
          <a:stretch>
            <a:fillRect/>
          </a:stretch>
        </p:blipFill>
        <p:spPr>
          <a:xfrm>
            <a:off x="3741975" y="1614888"/>
            <a:ext cx="609600" cy="609600"/>
          </a:xfrm>
          <a:prstGeom prst="rect">
            <a:avLst/>
          </a:prstGeom>
          <a:noFill/>
          <a:ln>
            <a:noFill/>
          </a:ln>
        </p:spPr>
      </p:pic>
      <p:pic>
        <p:nvPicPr>
          <p:cNvPr id="479" name="Google Shape;479;p29"/>
          <p:cNvPicPr preferRelativeResize="0"/>
          <p:nvPr/>
        </p:nvPicPr>
        <p:blipFill>
          <a:blip r:embed="rId4">
            <a:alphaModFix/>
          </a:blip>
          <a:stretch>
            <a:fillRect/>
          </a:stretch>
        </p:blipFill>
        <p:spPr>
          <a:xfrm>
            <a:off x="3741975" y="2393914"/>
            <a:ext cx="609600" cy="609600"/>
          </a:xfrm>
          <a:prstGeom prst="rect">
            <a:avLst/>
          </a:prstGeom>
          <a:noFill/>
          <a:ln>
            <a:noFill/>
          </a:ln>
        </p:spPr>
      </p:pic>
      <p:pic>
        <p:nvPicPr>
          <p:cNvPr id="480" name="Google Shape;480;p29"/>
          <p:cNvPicPr preferRelativeResize="0"/>
          <p:nvPr/>
        </p:nvPicPr>
        <p:blipFill>
          <a:blip r:embed="rId5">
            <a:alphaModFix/>
          </a:blip>
          <a:stretch>
            <a:fillRect/>
          </a:stretch>
        </p:blipFill>
        <p:spPr>
          <a:xfrm>
            <a:off x="3741981" y="3325330"/>
            <a:ext cx="609600" cy="609600"/>
          </a:xfrm>
          <a:prstGeom prst="rect">
            <a:avLst/>
          </a:prstGeom>
          <a:noFill/>
          <a:ln>
            <a:noFill/>
          </a:ln>
        </p:spPr>
      </p:pic>
      <p:pic>
        <p:nvPicPr>
          <p:cNvPr id="481" name="Google Shape;481;p29"/>
          <p:cNvPicPr preferRelativeResize="0"/>
          <p:nvPr/>
        </p:nvPicPr>
        <p:blipFill>
          <a:blip r:embed="rId6">
            <a:alphaModFix/>
          </a:blip>
          <a:stretch>
            <a:fillRect/>
          </a:stretch>
        </p:blipFill>
        <p:spPr>
          <a:xfrm>
            <a:off x="3754106" y="4113874"/>
            <a:ext cx="609600" cy="609600"/>
          </a:xfrm>
          <a:prstGeom prst="rect">
            <a:avLst/>
          </a:prstGeom>
          <a:noFill/>
          <a:ln>
            <a:noFill/>
          </a:ln>
        </p:spPr>
      </p:pic>
      <p:pic>
        <p:nvPicPr>
          <p:cNvPr id="482" name="Google Shape;482;p29"/>
          <p:cNvPicPr preferRelativeResize="0"/>
          <p:nvPr/>
        </p:nvPicPr>
        <p:blipFill>
          <a:blip r:embed="rId7">
            <a:alphaModFix/>
          </a:blip>
          <a:stretch>
            <a:fillRect/>
          </a:stretch>
        </p:blipFill>
        <p:spPr>
          <a:xfrm>
            <a:off x="7557206" y="1584204"/>
            <a:ext cx="609600" cy="609600"/>
          </a:xfrm>
          <a:prstGeom prst="rect">
            <a:avLst/>
          </a:prstGeom>
          <a:noFill/>
          <a:ln>
            <a:noFill/>
          </a:ln>
        </p:spPr>
      </p:pic>
      <p:pic>
        <p:nvPicPr>
          <p:cNvPr id="483" name="Google Shape;483;p29"/>
          <p:cNvPicPr preferRelativeResize="0"/>
          <p:nvPr/>
        </p:nvPicPr>
        <p:blipFill>
          <a:blip r:embed="rId8">
            <a:alphaModFix/>
          </a:blip>
          <a:stretch>
            <a:fillRect/>
          </a:stretch>
        </p:blipFill>
        <p:spPr>
          <a:xfrm>
            <a:off x="7569337" y="2467106"/>
            <a:ext cx="609600" cy="609600"/>
          </a:xfrm>
          <a:prstGeom prst="rect">
            <a:avLst/>
          </a:prstGeom>
          <a:noFill/>
          <a:ln>
            <a:noFill/>
          </a:ln>
        </p:spPr>
      </p:pic>
      <p:pic>
        <p:nvPicPr>
          <p:cNvPr id="484" name="Google Shape;484;p29"/>
          <p:cNvPicPr preferRelativeResize="0"/>
          <p:nvPr/>
        </p:nvPicPr>
        <p:blipFill>
          <a:blip r:embed="rId9">
            <a:alphaModFix/>
          </a:blip>
          <a:stretch>
            <a:fillRect/>
          </a:stretch>
        </p:blipFill>
        <p:spPr>
          <a:xfrm>
            <a:off x="7569331" y="3266978"/>
            <a:ext cx="609600" cy="609600"/>
          </a:xfrm>
          <a:prstGeom prst="rect">
            <a:avLst/>
          </a:prstGeom>
          <a:noFill/>
          <a:ln>
            <a:noFill/>
          </a:ln>
        </p:spPr>
      </p:pic>
      <p:pic>
        <p:nvPicPr>
          <p:cNvPr id="485" name="Google Shape;485;p29"/>
          <p:cNvPicPr preferRelativeResize="0"/>
          <p:nvPr/>
        </p:nvPicPr>
        <p:blipFill>
          <a:blip r:embed="rId10">
            <a:alphaModFix/>
          </a:blip>
          <a:stretch>
            <a:fillRect/>
          </a:stretch>
        </p:blipFill>
        <p:spPr>
          <a:xfrm>
            <a:off x="7569331" y="4140199"/>
            <a:ext cx="609600" cy="609600"/>
          </a:xfrm>
          <a:prstGeom prst="rect">
            <a:avLst/>
          </a:prstGeom>
          <a:noFill/>
          <a:ln>
            <a:noFill/>
          </a:ln>
        </p:spPr>
      </p:pic>
      <p:grpSp>
        <p:nvGrpSpPr>
          <p:cNvPr id="486" name="Google Shape;486;p29"/>
          <p:cNvGrpSpPr/>
          <p:nvPr/>
        </p:nvGrpSpPr>
        <p:grpSpPr>
          <a:xfrm>
            <a:off x="818113" y="1560946"/>
            <a:ext cx="6573288" cy="3216456"/>
            <a:chOff x="208513" y="1332346"/>
            <a:chExt cx="6573288" cy="3216456"/>
          </a:xfrm>
        </p:grpSpPr>
        <p:grpSp>
          <p:nvGrpSpPr>
            <p:cNvPr id="487" name="Google Shape;487;p29"/>
            <p:cNvGrpSpPr/>
            <p:nvPr/>
          </p:nvGrpSpPr>
          <p:grpSpPr>
            <a:xfrm>
              <a:off x="208513" y="1332346"/>
              <a:ext cx="2690325" cy="642607"/>
              <a:chOff x="1593000" y="2322568"/>
              <a:chExt cx="2690325" cy="642607"/>
            </a:xfrm>
          </p:grpSpPr>
          <p:sp>
            <p:nvSpPr>
              <p:cNvPr id="488" name="Google Shape;488;p2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489" name="Google Shape;489;p29"/>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1</a:t>
                </a:r>
                <a:endParaRPr sz="2600">
                  <a:solidFill>
                    <a:srgbClr val="FFFFFF"/>
                  </a:solidFill>
                  <a:latin typeface="Roboto Thin"/>
                  <a:ea typeface="Roboto Thin"/>
                  <a:cs typeface="Roboto Thin"/>
                  <a:sym typeface="Roboto Thin"/>
                </a:endParaRPr>
              </a:p>
            </p:txBody>
          </p:sp>
        </p:grpSp>
        <p:sp>
          <p:nvSpPr>
            <p:cNvPr id="491" name="Google Shape;491;p29"/>
            <p:cNvSpPr/>
            <p:nvPr/>
          </p:nvSpPr>
          <p:spPr>
            <a:xfrm rot="-5400000">
              <a:off x="1286412" y="94451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845363" y="140552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Clean Image </a:t>
              </a:r>
              <a:endParaRPr sz="1100">
                <a:solidFill>
                  <a:srgbClr val="FFFFFF"/>
                </a:solidFill>
                <a:latin typeface="Lato"/>
                <a:ea typeface="Lato"/>
                <a:cs typeface="Lato"/>
                <a:sym typeface="Lato"/>
              </a:endParaRPr>
            </a:p>
            <a:p>
              <a:pPr indent="0" lvl="0" marL="0" rtl="0" algn="l">
                <a:spcBef>
                  <a:spcPts val="0"/>
                </a:spcBef>
                <a:spcAft>
                  <a:spcPts val="0"/>
                </a:spcAft>
                <a:buClr>
                  <a:srgbClr val="000000"/>
                </a:buClr>
                <a:buSzPts val="1100"/>
                <a:buFont typeface="Arial"/>
                <a:buNone/>
              </a:pPr>
              <a:r>
                <a:rPr lang="en-GB" sz="1100">
                  <a:solidFill>
                    <a:srgbClr val="FFFFFF"/>
                  </a:solidFill>
                  <a:latin typeface="Lato"/>
                  <a:ea typeface="Lato"/>
                  <a:cs typeface="Lato"/>
                  <a:sym typeface="Lato"/>
                </a:rPr>
                <a:t>(eps = 0 )</a:t>
              </a:r>
              <a:endParaRPr sz="1000">
                <a:solidFill>
                  <a:srgbClr val="FFFFFF"/>
                </a:solidFill>
                <a:latin typeface="Roboto Medium"/>
                <a:ea typeface="Roboto Medium"/>
                <a:cs typeface="Roboto Medium"/>
                <a:sym typeface="Roboto Medium"/>
              </a:endParaRPr>
            </a:p>
          </p:txBody>
        </p:sp>
        <p:pic>
          <p:nvPicPr>
            <p:cNvPr id="493" name="Google Shape;493;p29"/>
            <p:cNvPicPr preferRelativeResize="0"/>
            <p:nvPr/>
          </p:nvPicPr>
          <p:blipFill>
            <a:blip r:embed="rId11">
              <a:alphaModFix/>
            </a:blip>
            <a:stretch>
              <a:fillRect/>
            </a:stretch>
          </p:blipFill>
          <p:spPr>
            <a:xfrm>
              <a:off x="2390500" y="1363138"/>
              <a:ext cx="609600" cy="609600"/>
            </a:xfrm>
            <a:prstGeom prst="rect">
              <a:avLst/>
            </a:prstGeom>
            <a:noFill/>
            <a:ln>
              <a:noFill/>
            </a:ln>
          </p:spPr>
        </p:pic>
        <p:sp>
          <p:nvSpPr>
            <p:cNvPr id="494" name="Google Shape;494;p29"/>
            <p:cNvSpPr/>
            <p:nvPr/>
          </p:nvSpPr>
          <p:spPr>
            <a:xfrm rot="-5400000">
              <a:off x="1286412" y="17836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845363" y="22446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0.0005 )</a:t>
              </a:r>
              <a:endParaRPr sz="1000">
                <a:solidFill>
                  <a:srgbClr val="FFFFFF"/>
                </a:solidFill>
                <a:latin typeface="Roboto Medium"/>
                <a:ea typeface="Roboto Medium"/>
                <a:cs typeface="Roboto Medium"/>
                <a:sym typeface="Roboto Medium"/>
              </a:endParaRPr>
            </a:p>
          </p:txBody>
        </p:sp>
        <p:grpSp>
          <p:nvGrpSpPr>
            <p:cNvPr id="496" name="Google Shape;496;p29"/>
            <p:cNvGrpSpPr/>
            <p:nvPr/>
          </p:nvGrpSpPr>
          <p:grpSpPr>
            <a:xfrm>
              <a:off x="208513" y="3063796"/>
              <a:ext cx="2690325" cy="642607"/>
              <a:chOff x="1593000" y="2322568"/>
              <a:chExt cx="2690325" cy="642607"/>
            </a:xfrm>
          </p:grpSpPr>
          <p:sp>
            <p:nvSpPr>
              <p:cNvPr id="497" name="Google Shape;497;p2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498" name="Google Shape;498;p29"/>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3</a:t>
                </a:r>
                <a:endParaRPr sz="2600">
                  <a:solidFill>
                    <a:srgbClr val="FFFFFF"/>
                  </a:solidFill>
                  <a:latin typeface="Roboto Thin"/>
                  <a:ea typeface="Roboto Thin"/>
                  <a:cs typeface="Roboto Thin"/>
                  <a:sym typeface="Roboto Thin"/>
                </a:endParaRPr>
              </a:p>
            </p:txBody>
          </p:sp>
        </p:grpSp>
        <p:sp>
          <p:nvSpPr>
            <p:cNvPr id="500" name="Google Shape;500;p29"/>
            <p:cNvSpPr/>
            <p:nvPr/>
          </p:nvSpPr>
          <p:spPr>
            <a:xfrm rot="-5400000">
              <a:off x="1286412" y="267596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845363" y="313697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0.003 )</a:t>
              </a:r>
              <a:endParaRPr sz="1000">
                <a:solidFill>
                  <a:srgbClr val="FFFFFF"/>
                </a:solidFill>
                <a:latin typeface="Roboto Medium"/>
                <a:ea typeface="Roboto Medium"/>
                <a:cs typeface="Roboto Medium"/>
                <a:sym typeface="Roboto Medium"/>
              </a:endParaRPr>
            </a:p>
          </p:txBody>
        </p:sp>
        <p:grpSp>
          <p:nvGrpSpPr>
            <p:cNvPr id="502" name="Google Shape;502;p29"/>
            <p:cNvGrpSpPr/>
            <p:nvPr/>
          </p:nvGrpSpPr>
          <p:grpSpPr>
            <a:xfrm>
              <a:off x="208513" y="3902884"/>
              <a:ext cx="2690325" cy="642607"/>
              <a:chOff x="1593000" y="2322568"/>
              <a:chExt cx="2690325" cy="642607"/>
            </a:xfrm>
          </p:grpSpPr>
          <p:sp>
            <p:nvSpPr>
              <p:cNvPr id="503" name="Google Shape;503;p2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504" name="Google Shape;504;p29"/>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4</a:t>
                </a:r>
                <a:endParaRPr sz="2600">
                  <a:solidFill>
                    <a:srgbClr val="FFFFFF"/>
                  </a:solidFill>
                  <a:latin typeface="Roboto Thin"/>
                  <a:ea typeface="Roboto Thin"/>
                  <a:cs typeface="Roboto Thin"/>
                  <a:sym typeface="Roboto Thin"/>
                </a:endParaRPr>
              </a:p>
            </p:txBody>
          </p:sp>
        </p:grpSp>
        <p:sp>
          <p:nvSpPr>
            <p:cNvPr id="506" name="Google Shape;506;p29"/>
            <p:cNvSpPr/>
            <p:nvPr/>
          </p:nvSpPr>
          <p:spPr>
            <a:xfrm rot="-5400000">
              <a:off x="1286412" y="35150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845363" y="39760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0.005 )</a:t>
              </a:r>
              <a:endParaRPr sz="1000">
                <a:solidFill>
                  <a:srgbClr val="FFFFFF"/>
                </a:solidFill>
                <a:latin typeface="Roboto Medium"/>
                <a:ea typeface="Roboto Medium"/>
                <a:cs typeface="Roboto Medium"/>
                <a:sym typeface="Roboto Medium"/>
              </a:endParaRPr>
            </a:p>
          </p:txBody>
        </p:sp>
        <p:pic>
          <p:nvPicPr>
            <p:cNvPr id="508" name="Google Shape;508;p29"/>
            <p:cNvPicPr preferRelativeResize="0"/>
            <p:nvPr/>
          </p:nvPicPr>
          <p:blipFill>
            <a:blip r:embed="rId12">
              <a:alphaModFix/>
            </a:blip>
            <a:stretch>
              <a:fillRect/>
            </a:stretch>
          </p:blipFill>
          <p:spPr>
            <a:xfrm>
              <a:off x="2403800" y="3081600"/>
              <a:ext cx="609600" cy="609600"/>
            </a:xfrm>
            <a:prstGeom prst="rect">
              <a:avLst/>
            </a:prstGeom>
            <a:noFill/>
            <a:ln>
              <a:noFill/>
            </a:ln>
          </p:spPr>
        </p:pic>
        <p:pic>
          <p:nvPicPr>
            <p:cNvPr id="509" name="Google Shape;509;p29"/>
            <p:cNvPicPr preferRelativeResize="0"/>
            <p:nvPr/>
          </p:nvPicPr>
          <p:blipFill>
            <a:blip r:embed="rId13">
              <a:alphaModFix/>
            </a:blip>
            <a:stretch>
              <a:fillRect/>
            </a:stretch>
          </p:blipFill>
          <p:spPr>
            <a:xfrm>
              <a:off x="2407225" y="3928875"/>
              <a:ext cx="609600" cy="609600"/>
            </a:xfrm>
            <a:prstGeom prst="rect">
              <a:avLst/>
            </a:prstGeom>
            <a:noFill/>
            <a:ln>
              <a:noFill/>
            </a:ln>
          </p:spPr>
        </p:pic>
        <p:grpSp>
          <p:nvGrpSpPr>
            <p:cNvPr id="510" name="Google Shape;510;p29"/>
            <p:cNvGrpSpPr/>
            <p:nvPr/>
          </p:nvGrpSpPr>
          <p:grpSpPr>
            <a:xfrm>
              <a:off x="4024438" y="2173934"/>
              <a:ext cx="2690325" cy="642607"/>
              <a:chOff x="1593000" y="2322568"/>
              <a:chExt cx="2690325" cy="642607"/>
            </a:xfrm>
          </p:grpSpPr>
          <p:sp>
            <p:nvSpPr>
              <p:cNvPr id="511" name="Google Shape;511;p2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512" name="Google Shape;512;p29"/>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6</a:t>
                </a:r>
                <a:endParaRPr sz="2600">
                  <a:solidFill>
                    <a:srgbClr val="FFFFFF"/>
                  </a:solidFill>
                  <a:latin typeface="Roboto Thin"/>
                  <a:ea typeface="Roboto Thin"/>
                  <a:cs typeface="Roboto Thin"/>
                  <a:sym typeface="Roboto Thin"/>
                </a:endParaRPr>
              </a:p>
            </p:txBody>
          </p:sp>
        </p:grpSp>
        <p:grpSp>
          <p:nvGrpSpPr>
            <p:cNvPr id="514" name="Google Shape;514;p29"/>
            <p:cNvGrpSpPr/>
            <p:nvPr/>
          </p:nvGrpSpPr>
          <p:grpSpPr>
            <a:xfrm>
              <a:off x="4024438" y="1334846"/>
              <a:ext cx="2690325" cy="642607"/>
              <a:chOff x="1593000" y="2322568"/>
              <a:chExt cx="2690325" cy="642607"/>
            </a:xfrm>
          </p:grpSpPr>
          <p:sp>
            <p:nvSpPr>
              <p:cNvPr id="515" name="Google Shape;515;p2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516" name="Google Shape;516;p29"/>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5</a:t>
                </a:r>
                <a:endParaRPr sz="2600">
                  <a:solidFill>
                    <a:srgbClr val="FFFFFF"/>
                  </a:solidFill>
                  <a:latin typeface="Roboto Thin"/>
                  <a:ea typeface="Roboto Thin"/>
                  <a:cs typeface="Roboto Thin"/>
                  <a:sym typeface="Roboto Thin"/>
                </a:endParaRPr>
              </a:p>
            </p:txBody>
          </p:sp>
        </p:grpSp>
        <p:sp>
          <p:nvSpPr>
            <p:cNvPr id="518" name="Google Shape;518;p29"/>
            <p:cNvSpPr/>
            <p:nvPr/>
          </p:nvSpPr>
          <p:spPr>
            <a:xfrm rot="-5400000">
              <a:off x="5102337" y="94701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4661288" y="140802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0.009 )</a:t>
              </a:r>
              <a:endParaRPr sz="1000">
                <a:solidFill>
                  <a:srgbClr val="FFFFFF"/>
                </a:solidFill>
                <a:latin typeface="Roboto Medium"/>
                <a:ea typeface="Roboto Medium"/>
                <a:cs typeface="Roboto Medium"/>
                <a:sym typeface="Roboto Medium"/>
              </a:endParaRPr>
            </a:p>
          </p:txBody>
        </p:sp>
        <p:sp>
          <p:nvSpPr>
            <p:cNvPr id="520" name="Google Shape;520;p29"/>
            <p:cNvSpPr/>
            <p:nvPr/>
          </p:nvSpPr>
          <p:spPr>
            <a:xfrm rot="-5400000">
              <a:off x="5102337" y="17861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4661288" y="22471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0.02 )</a:t>
              </a:r>
              <a:endParaRPr sz="1000">
                <a:solidFill>
                  <a:srgbClr val="FFFFFF"/>
                </a:solidFill>
                <a:latin typeface="Roboto Medium"/>
                <a:ea typeface="Roboto Medium"/>
                <a:cs typeface="Roboto Medium"/>
                <a:sym typeface="Roboto Medium"/>
              </a:endParaRPr>
            </a:p>
          </p:txBody>
        </p:sp>
        <p:grpSp>
          <p:nvGrpSpPr>
            <p:cNvPr id="522" name="Google Shape;522;p29"/>
            <p:cNvGrpSpPr/>
            <p:nvPr/>
          </p:nvGrpSpPr>
          <p:grpSpPr>
            <a:xfrm>
              <a:off x="4024438" y="3066296"/>
              <a:ext cx="2690325" cy="642607"/>
              <a:chOff x="1593000" y="2322568"/>
              <a:chExt cx="2690325" cy="642607"/>
            </a:xfrm>
          </p:grpSpPr>
          <p:sp>
            <p:nvSpPr>
              <p:cNvPr id="523" name="Google Shape;523;p2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524" name="Google Shape;524;p29"/>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7</a:t>
                </a:r>
                <a:endParaRPr sz="2600">
                  <a:solidFill>
                    <a:srgbClr val="FFFFFF"/>
                  </a:solidFill>
                  <a:latin typeface="Roboto Thin"/>
                  <a:ea typeface="Roboto Thin"/>
                  <a:cs typeface="Roboto Thin"/>
                  <a:sym typeface="Roboto Thin"/>
                </a:endParaRPr>
              </a:p>
            </p:txBody>
          </p:sp>
        </p:grpSp>
        <p:sp>
          <p:nvSpPr>
            <p:cNvPr id="526" name="Google Shape;526;p29"/>
            <p:cNvSpPr/>
            <p:nvPr/>
          </p:nvSpPr>
          <p:spPr>
            <a:xfrm rot="-5400000">
              <a:off x="5102337" y="267846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661288" y="313947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 .04)</a:t>
              </a:r>
              <a:endParaRPr sz="1000">
                <a:solidFill>
                  <a:srgbClr val="FFFFFF"/>
                </a:solidFill>
                <a:latin typeface="Roboto Medium"/>
                <a:ea typeface="Roboto Medium"/>
                <a:cs typeface="Roboto Medium"/>
                <a:sym typeface="Roboto Medium"/>
              </a:endParaRPr>
            </a:p>
          </p:txBody>
        </p:sp>
        <p:grpSp>
          <p:nvGrpSpPr>
            <p:cNvPr id="528" name="Google Shape;528;p29"/>
            <p:cNvGrpSpPr/>
            <p:nvPr/>
          </p:nvGrpSpPr>
          <p:grpSpPr>
            <a:xfrm>
              <a:off x="4024438" y="3905384"/>
              <a:ext cx="2690325" cy="642607"/>
              <a:chOff x="1593000" y="2322568"/>
              <a:chExt cx="2690325" cy="642607"/>
            </a:xfrm>
          </p:grpSpPr>
          <p:sp>
            <p:nvSpPr>
              <p:cNvPr id="529" name="Google Shape;529;p2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530" name="Google Shape;530;p29"/>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8</a:t>
                </a:r>
                <a:endParaRPr sz="2600">
                  <a:solidFill>
                    <a:srgbClr val="FFFFFF"/>
                  </a:solidFill>
                  <a:latin typeface="Roboto Thin"/>
                  <a:ea typeface="Roboto Thin"/>
                  <a:cs typeface="Roboto Thin"/>
                  <a:sym typeface="Roboto Thin"/>
                </a:endParaRPr>
              </a:p>
            </p:txBody>
          </p:sp>
        </p:grpSp>
        <p:sp>
          <p:nvSpPr>
            <p:cNvPr id="532" name="Google Shape;532;p29"/>
            <p:cNvSpPr/>
            <p:nvPr/>
          </p:nvSpPr>
          <p:spPr>
            <a:xfrm rot="-5400000">
              <a:off x="5102337" y="35175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661288" y="39785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0.07 )</a:t>
              </a:r>
              <a:endParaRPr sz="1000">
                <a:solidFill>
                  <a:srgbClr val="FFFFFF"/>
                </a:solidFill>
                <a:latin typeface="Roboto Medium"/>
                <a:ea typeface="Roboto Medium"/>
                <a:cs typeface="Roboto Medium"/>
                <a:sym typeface="Roboto Medium"/>
              </a:endParaRPr>
            </a:p>
          </p:txBody>
        </p:sp>
        <p:pic>
          <p:nvPicPr>
            <p:cNvPr id="534" name="Google Shape;534;p29"/>
            <p:cNvPicPr preferRelativeResize="0"/>
            <p:nvPr/>
          </p:nvPicPr>
          <p:blipFill>
            <a:blip r:embed="rId14">
              <a:alphaModFix/>
            </a:blip>
            <a:stretch>
              <a:fillRect/>
            </a:stretch>
          </p:blipFill>
          <p:spPr>
            <a:xfrm>
              <a:off x="6166500" y="1349100"/>
              <a:ext cx="609600" cy="609600"/>
            </a:xfrm>
            <a:prstGeom prst="rect">
              <a:avLst/>
            </a:prstGeom>
            <a:noFill/>
            <a:ln>
              <a:noFill/>
            </a:ln>
          </p:spPr>
        </p:pic>
        <p:pic>
          <p:nvPicPr>
            <p:cNvPr id="535" name="Google Shape;535;p29"/>
            <p:cNvPicPr preferRelativeResize="0"/>
            <p:nvPr/>
          </p:nvPicPr>
          <p:blipFill>
            <a:blip r:embed="rId15">
              <a:alphaModFix/>
            </a:blip>
            <a:stretch>
              <a:fillRect/>
            </a:stretch>
          </p:blipFill>
          <p:spPr>
            <a:xfrm>
              <a:off x="6166500" y="2217525"/>
              <a:ext cx="609600" cy="609600"/>
            </a:xfrm>
            <a:prstGeom prst="rect">
              <a:avLst/>
            </a:prstGeom>
            <a:noFill/>
            <a:ln>
              <a:noFill/>
            </a:ln>
          </p:spPr>
        </p:pic>
        <p:pic>
          <p:nvPicPr>
            <p:cNvPr id="536" name="Google Shape;536;p29"/>
            <p:cNvPicPr preferRelativeResize="0"/>
            <p:nvPr/>
          </p:nvPicPr>
          <p:blipFill>
            <a:blip r:embed="rId16">
              <a:alphaModFix/>
            </a:blip>
            <a:stretch>
              <a:fillRect/>
            </a:stretch>
          </p:blipFill>
          <p:spPr>
            <a:xfrm>
              <a:off x="6172200" y="3048000"/>
              <a:ext cx="609600" cy="609600"/>
            </a:xfrm>
            <a:prstGeom prst="rect">
              <a:avLst/>
            </a:prstGeom>
            <a:noFill/>
            <a:ln>
              <a:noFill/>
            </a:ln>
          </p:spPr>
        </p:pic>
        <p:pic>
          <p:nvPicPr>
            <p:cNvPr id="537" name="Google Shape;537;p29"/>
            <p:cNvPicPr preferRelativeResize="0"/>
            <p:nvPr/>
          </p:nvPicPr>
          <p:blipFill>
            <a:blip r:embed="rId17">
              <a:alphaModFix/>
            </a:blip>
            <a:stretch>
              <a:fillRect/>
            </a:stretch>
          </p:blipFill>
          <p:spPr>
            <a:xfrm>
              <a:off x="6172200" y="3886200"/>
              <a:ext cx="609600" cy="609600"/>
            </a:xfrm>
            <a:prstGeom prst="rect">
              <a:avLst/>
            </a:prstGeom>
            <a:noFill/>
            <a:ln>
              <a:noFill/>
            </a:ln>
          </p:spPr>
        </p:pic>
        <p:pic>
          <p:nvPicPr>
            <p:cNvPr id="538" name="Google Shape;538;p29"/>
            <p:cNvPicPr preferRelativeResize="0"/>
            <p:nvPr/>
          </p:nvPicPr>
          <p:blipFill>
            <a:blip r:embed="rId18">
              <a:alphaModFix/>
            </a:blip>
            <a:stretch>
              <a:fillRect/>
            </a:stretch>
          </p:blipFill>
          <p:spPr>
            <a:xfrm>
              <a:off x="2390506" y="2167513"/>
              <a:ext cx="609600" cy="609600"/>
            </a:xfrm>
            <a:prstGeom prst="rect">
              <a:avLst/>
            </a:prstGeom>
            <a:noFill/>
            <a:ln>
              <a:noFill/>
            </a:ln>
          </p:spPr>
        </p:pic>
      </p:grpSp>
      <p:sp>
        <p:nvSpPr>
          <p:cNvPr id="539" name="Google Shape;539;p29"/>
          <p:cNvSpPr txBox="1"/>
          <p:nvPr/>
        </p:nvSpPr>
        <p:spPr>
          <a:xfrm>
            <a:off x="2045244" y="1205600"/>
            <a:ext cx="685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b="1" lang="en-GB">
                <a:latin typeface="Raleway"/>
                <a:ea typeface="Raleway"/>
                <a:cs typeface="Raleway"/>
                <a:sym typeface="Raleway"/>
              </a:rPr>
              <a:t>Digital    Physical                                                       Digital     Physical   </a:t>
            </a:r>
            <a:r>
              <a:rPr lang="en-GB"/>
              <a:t>     </a:t>
            </a:r>
            <a:endParaRPr>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30"/>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Digital vs </a:t>
            </a:r>
            <a:r>
              <a:rPr lang="en-GB"/>
              <a:t>Physical CW Adversarial Images </a:t>
            </a:r>
            <a:endParaRPr/>
          </a:p>
        </p:txBody>
      </p:sp>
      <p:sp>
        <p:nvSpPr>
          <p:cNvPr id="545" name="Google Shape;545;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46" name="Google Shape;546;p30"/>
          <p:cNvSpPr/>
          <p:nvPr/>
        </p:nvSpPr>
        <p:spPr>
          <a:xfrm>
            <a:off x="729438" y="146610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100">
                <a:solidFill>
                  <a:schemeClr val="lt1"/>
                </a:solidFill>
                <a:latin typeface="Lato"/>
                <a:ea typeface="Lato"/>
                <a:cs typeface="Lato"/>
                <a:sym typeface="Lato"/>
              </a:rPr>
              <a:t> Digital</a:t>
            </a:r>
            <a:endParaRPr/>
          </a:p>
        </p:txBody>
      </p:sp>
      <p:sp>
        <p:nvSpPr>
          <p:cNvPr id="547" name="Google Shape;547;p30"/>
          <p:cNvSpPr/>
          <p:nvPr/>
        </p:nvSpPr>
        <p:spPr>
          <a:xfrm rot="-5400000">
            <a:off x="1807337" y="107827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1366288" y="153929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pic>
        <p:nvPicPr>
          <p:cNvPr id="549" name="Google Shape;549;p30"/>
          <p:cNvPicPr preferRelativeResize="0"/>
          <p:nvPr/>
        </p:nvPicPr>
        <p:blipFill>
          <a:blip r:embed="rId3">
            <a:alphaModFix/>
          </a:blip>
          <a:stretch>
            <a:fillRect/>
          </a:stretch>
        </p:blipFill>
        <p:spPr>
          <a:xfrm>
            <a:off x="3354600" y="4069484"/>
            <a:ext cx="609600" cy="609600"/>
          </a:xfrm>
          <a:prstGeom prst="rect">
            <a:avLst/>
          </a:prstGeom>
          <a:noFill/>
          <a:ln>
            <a:noFill/>
          </a:ln>
        </p:spPr>
      </p:pic>
      <p:pic>
        <p:nvPicPr>
          <p:cNvPr id="550" name="Google Shape;550;p30"/>
          <p:cNvPicPr preferRelativeResize="0"/>
          <p:nvPr/>
        </p:nvPicPr>
        <p:blipFill>
          <a:blip r:embed="rId4">
            <a:alphaModFix/>
          </a:blip>
          <a:stretch>
            <a:fillRect/>
          </a:stretch>
        </p:blipFill>
        <p:spPr>
          <a:xfrm>
            <a:off x="4160250" y="4069475"/>
            <a:ext cx="609600" cy="609600"/>
          </a:xfrm>
          <a:prstGeom prst="rect">
            <a:avLst/>
          </a:prstGeom>
          <a:noFill/>
          <a:ln>
            <a:noFill/>
          </a:ln>
        </p:spPr>
      </p:pic>
      <p:pic>
        <p:nvPicPr>
          <p:cNvPr id="551" name="Google Shape;551;p30"/>
          <p:cNvPicPr preferRelativeResize="0"/>
          <p:nvPr/>
        </p:nvPicPr>
        <p:blipFill>
          <a:blip r:embed="rId5">
            <a:alphaModFix/>
          </a:blip>
          <a:stretch>
            <a:fillRect/>
          </a:stretch>
        </p:blipFill>
        <p:spPr>
          <a:xfrm>
            <a:off x="4922250" y="4085034"/>
            <a:ext cx="609600" cy="609600"/>
          </a:xfrm>
          <a:prstGeom prst="rect">
            <a:avLst/>
          </a:prstGeom>
          <a:noFill/>
          <a:ln>
            <a:noFill/>
          </a:ln>
        </p:spPr>
      </p:pic>
      <p:pic>
        <p:nvPicPr>
          <p:cNvPr id="552" name="Google Shape;552;p30"/>
          <p:cNvPicPr preferRelativeResize="0"/>
          <p:nvPr/>
        </p:nvPicPr>
        <p:blipFill>
          <a:blip r:embed="rId6">
            <a:alphaModFix/>
          </a:blip>
          <a:stretch>
            <a:fillRect/>
          </a:stretch>
        </p:blipFill>
        <p:spPr>
          <a:xfrm>
            <a:off x="5684250" y="4085034"/>
            <a:ext cx="609600" cy="609600"/>
          </a:xfrm>
          <a:prstGeom prst="rect">
            <a:avLst/>
          </a:prstGeom>
          <a:noFill/>
          <a:ln>
            <a:noFill/>
          </a:ln>
        </p:spPr>
      </p:pic>
      <p:pic>
        <p:nvPicPr>
          <p:cNvPr id="553" name="Google Shape;553;p30"/>
          <p:cNvPicPr preferRelativeResize="0"/>
          <p:nvPr/>
        </p:nvPicPr>
        <p:blipFill>
          <a:blip r:embed="rId7">
            <a:alphaModFix/>
          </a:blip>
          <a:stretch>
            <a:fillRect/>
          </a:stretch>
        </p:blipFill>
        <p:spPr>
          <a:xfrm>
            <a:off x="6446250" y="4085034"/>
            <a:ext cx="609600" cy="609600"/>
          </a:xfrm>
          <a:prstGeom prst="rect">
            <a:avLst/>
          </a:prstGeom>
          <a:noFill/>
          <a:ln>
            <a:noFill/>
          </a:ln>
        </p:spPr>
      </p:pic>
      <p:pic>
        <p:nvPicPr>
          <p:cNvPr id="554" name="Google Shape;554;p30"/>
          <p:cNvPicPr preferRelativeResize="0"/>
          <p:nvPr/>
        </p:nvPicPr>
        <p:blipFill>
          <a:blip r:embed="rId8">
            <a:alphaModFix/>
          </a:blip>
          <a:stretch>
            <a:fillRect/>
          </a:stretch>
        </p:blipFill>
        <p:spPr>
          <a:xfrm>
            <a:off x="3354600" y="2266959"/>
            <a:ext cx="609600" cy="609600"/>
          </a:xfrm>
          <a:prstGeom prst="rect">
            <a:avLst/>
          </a:prstGeom>
          <a:noFill/>
          <a:ln>
            <a:noFill/>
          </a:ln>
        </p:spPr>
      </p:pic>
      <p:pic>
        <p:nvPicPr>
          <p:cNvPr id="555" name="Google Shape;555;p30"/>
          <p:cNvPicPr preferRelativeResize="0"/>
          <p:nvPr/>
        </p:nvPicPr>
        <p:blipFill>
          <a:blip r:embed="rId9">
            <a:alphaModFix/>
          </a:blip>
          <a:stretch>
            <a:fillRect/>
          </a:stretch>
        </p:blipFill>
        <p:spPr>
          <a:xfrm>
            <a:off x="4116600" y="2266959"/>
            <a:ext cx="609600" cy="609600"/>
          </a:xfrm>
          <a:prstGeom prst="rect">
            <a:avLst/>
          </a:prstGeom>
          <a:noFill/>
          <a:ln>
            <a:noFill/>
          </a:ln>
        </p:spPr>
      </p:pic>
      <p:pic>
        <p:nvPicPr>
          <p:cNvPr id="556" name="Google Shape;556;p30"/>
          <p:cNvPicPr preferRelativeResize="0"/>
          <p:nvPr/>
        </p:nvPicPr>
        <p:blipFill>
          <a:blip r:embed="rId10">
            <a:alphaModFix/>
          </a:blip>
          <a:stretch>
            <a:fillRect/>
          </a:stretch>
        </p:blipFill>
        <p:spPr>
          <a:xfrm>
            <a:off x="4878588" y="2266950"/>
            <a:ext cx="609600" cy="609600"/>
          </a:xfrm>
          <a:prstGeom prst="rect">
            <a:avLst/>
          </a:prstGeom>
          <a:noFill/>
          <a:ln>
            <a:noFill/>
          </a:ln>
        </p:spPr>
      </p:pic>
      <p:pic>
        <p:nvPicPr>
          <p:cNvPr id="557" name="Google Shape;557;p30"/>
          <p:cNvPicPr preferRelativeResize="0"/>
          <p:nvPr/>
        </p:nvPicPr>
        <p:blipFill>
          <a:blip r:embed="rId11">
            <a:alphaModFix/>
          </a:blip>
          <a:stretch>
            <a:fillRect/>
          </a:stretch>
        </p:blipFill>
        <p:spPr>
          <a:xfrm>
            <a:off x="5640588" y="2266950"/>
            <a:ext cx="609600" cy="609600"/>
          </a:xfrm>
          <a:prstGeom prst="rect">
            <a:avLst/>
          </a:prstGeom>
          <a:noFill/>
          <a:ln>
            <a:noFill/>
          </a:ln>
        </p:spPr>
      </p:pic>
      <p:pic>
        <p:nvPicPr>
          <p:cNvPr id="558" name="Google Shape;558;p30"/>
          <p:cNvPicPr preferRelativeResize="0"/>
          <p:nvPr/>
        </p:nvPicPr>
        <p:blipFill>
          <a:blip r:embed="rId12">
            <a:alphaModFix/>
          </a:blip>
          <a:stretch>
            <a:fillRect/>
          </a:stretch>
        </p:blipFill>
        <p:spPr>
          <a:xfrm>
            <a:off x="6402588" y="2266950"/>
            <a:ext cx="609600" cy="609600"/>
          </a:xfrm>
          <a:prstGeom prst="rect">
            <a:avLst/>
          </a:prstGeom>
          <a:noFill/>
          <a:ln>
            <a:noFill/>
          </a:ln>
        </p:spPr>
      </p:pic>
      <p:pic>
        <p:nvPicPr>
          <p:cNvPr id="559" name="Google Shape;559;p30"/>
          <p:cNvPicPr preferRelativeResize="0"/>
          <p:nvPr/>
        </p:nvPicPr>
        <p:blipFill>
          <a:blip r:embed="rId13">
            <a:alphaModFix/>
          </a:blip>
          <a:stretch>
            <a:fillRect/>
          </a:stretch>
        </p:blipFill>
        <p:spPr>
          <a:xfrm>
            <a:off x="3354600" y="1488900"/>
            <a:ext cx="609600" cy="609600"/>
          </a:xfrm>
          <a:prstGeom prst="rect">
            <a:avLst/>
          </a:prstGeom>
          <a:noFill/>
          <a:ln>
            <a:noFill/>
          </a:ln>
        </p:spPr>
      </p:pic>
      <p:pic>
        <p:nvPicPr>
          <p:cNvPr id="560" name="Google Shape;560;p30"/>
          <p:cNvPicPr preferRelativeResize="0"/>
          <p:nvPr/>
        </p:nvPicPr>
        <p:blipFill>
          <a:blip r:embed="rId14">
            <a:alphaModFix/>
          </a:blip>
          <a:stretch>
            <a:fillRect/>
          </a:stretch>
        </p:blipFill>
        <p:spPr>
          <a:xfrm>
            <a:off x="4116600" y="1488900"/>
            <a:ext cx="609600" cy="609600"/>
          </a:xfrm>
          <a:prstGeom prst="rect">
            <a:avLst/>
          </a:prstGeom>
          <a:noFill/>
          <a:ln>
            <a:noFill/>
          </a:ln>
        </p:spPr>
      </p:pic>
      <p:pic>
        <p:nvPicPr>
          <p:cNvPr id="561" name="Google Shape;561;p30"/>
          <p:cNvPicPr preferRelativeResize="0"/>
          <p:nvPr/>
        </p:nvPicPr>
        <p:blipFill>
          <a:blip r:embed="rId15">
            <a:alphaModFix/>
          </a:blip>
          <a:stretch>
            <a:fillRect/>
          </a:stretch>
        </p:blipFill>
        <p:spPr>
          <a:xfrm>
            <a:off x="4878600" y="1488900"/>
            <a:ext cx="609600" cy="609600"/>
          </a:xfrm>
          <a:prstGeom prst="rect">
            <a:avLst/>
          </a:prstGeom>
          <a:noFill/>
          <a:ln>
            <a:noFill/>
          </a:ln>
        </p:spPr>
      </p:pic>
      <p:pic>
        <p:nvPicPr>
          <p:cNvPr id="562" name="Google Shape;562;p30"/>
          <p:cNvPicPr preferRelativeResize="0"/>
          <p:nvPr/>
        </p:nvPicPr>
        <p:blipFill>
          <a:blip r:embed="rId16">
            <a:alphaModFix/>
          </a:blip>
          <a:stretch>
            <a:fillRect/>
          </a:stretch>
        </p:blipFill>
        <p:spPr>
          <a:xfrm>
            <a:off x="3354600" y="3313759"/>
            <a:ext cx="609600" cy="609600"/>
          </a:xfrm>
          <a:prstGeom prst="rect">
            <a:avLst/>
          </a:prstGeom>
          <a:noFill/>
          <a:ln>
            <a:noFill/>
          </a:ln>
        </p:spPr>
      </p:pic>
      <p:pic>
        <p:nvPicPr>
          <p:cNvPr id="563" name="Google Shape;563;p30"/>
          <p:cNvPicPr preferRelativeResize="0"/>
          <p:nvPr/>
        </p:nvPicPr>
        <p:blipFill>
          <a:blip r:embed="rId17">
            <a:alphaModFix/>
          </a:blip>
          <a:stretch>
            <a:fillRect/>
          </a:stretch>
        </p:blipFill>
        <p:spPr>
          <a:xfrm>
            <a:off x="4116600" y="3313759"/>
            <a:ext cx="609600" cy="609600"/>
          </a:xfrm>
          <a:prstGeom prst="rect">
            <a:avLst/>
          </a:prstGeom>
          <a:noFill/>
          <a:ln>
            <a:noFill/>
          </a:ln>
        </p:spPr>
      </p:pic>
      <p:pic>
        <p:nvPicPr>
          <p:cNvPr id="564" name="Google Shape;564;p30"/>
          <p:cNvPicPr preferRelativeResize="0"/>
          <p:nvPr/>
        </p:nvPicPr>
        <p:blipFill>
          <a:blip r:embed="rId18">
            <a:alphaModFix/>
          </a:blip>
          <a:stretch>
            <a:fillRect/>
          </a:stretch>
        </p:blipFill>
        <p:spPr>
          <a:xfrm>
            <a:off x="4878600" y="3313759"/>
            <a:ext cx="609600" cy="609600"/>
          </a:xfrm>
          <a:prstGeom prst="rect">
            <a:avLst/>
          </a:prstGeom>
          <a:noFill/>
          <a:ln>
            <a:noFill/>
          </a:ln>
        </p:spPr>
      </p:pic>
      <p:pic>
        <p:nvPicPr>
          <p:cNvPr id="565" name="Google Shape;565;p30"/>
          <p:cNvPicPr preferRelativeResize="0"/>
          <p:nvPr/>
        </p:nvPicPr>
        <p:blipFill>
          <a:blip r:embed="rId19">
            <a:alphaModFix/>
          </a:blip>
          <a:stretch>
            <a:fillRect/>
          </a:stretch>
        </p:blipFill>
        <p:spPr>
          <a:xfrm>
            <a:off x="5640600" y="3313759"/>
            <a:ext cx="609600" cy="609600"/>
          </a:xfrm>
          <a:prstGeom prst="rect">
            <a:avLst/>
          </a:prstGeom>
          <a:noFill/>
          <a:ln>
            <a:noFill/>
          </a:ln>
        </p:spPr>
      </p:pic>
      <p:pic>
        <p:nvPicPr>
          <p:cNvPr id="566" name="Google Shape;566;p30"/>
          <p:cNvPicPr preferRelativeResize="0"/>
          <p:nvPr/>
        </p:nvPicPr>
        <p:blipFill>
          <a:blip r:embed="rId20">
            <a:alphaModFix/>
          </a:blip>
          <a:stretch>
            <a:fillRect/>
          </a:stretch>
        </p:blipFill>
        <p:spPr>
          <a:xfrm>
            <a:off x="6402600" y="3313759"/>
            <a:ext cx="609600" cy="609600"/>
          </a:xfrm>
          <a:prstGeom prst="rect">
            <a:avLst/>
          </a:prstGeom>
          <a:noFill/>
          <a:ln>
            <a:noFill/>
          </a:ln>
        </p:spPr>
      </p:pic>
      <p:pic>
        <p:nvPicPr>
          <p:cNvPr id="567" name="Google Shape;567;p30"/>
          <p:cNvPicPr preferRelativeResize="0"/>
          <p:nvPr/>
        </p:nvPicPr>
        <p:blipFill>
          <a:blip r:embed="rId21">
            <a:alphaModFix/>
          </a:blip>
          <a:stretch>
            <a:fillRect/>
          </a:stretch>
        </p:blipFill>
        <p:spPr>
          <a:xfrm>
            <a:off x="5640600" y="1488909"/>
            <a:ext cx="609600" cy="609600"/>
          </a:xfrm>
          <a:prstGeom prst="rect">
            <a:avLst/>
          </a:prstGeom>
          <a:noFill/>
          <a:ln>
            <a:noFill/>
          </a:ln>
        </p:spPr>
      </p:pic>
      <p:pic>
        <p:nvPicPr>
          <p:cNvPr id="568" name="Google Shape;568;p30"/>
          <p:cNvPicPr preferRelativeResize="0"/>
          <p:nvPr/>
        </p:nvPicPr>
        <p:blipFill>
          <a:blip r:embed="rId22">
            <a:alphaModFix/>
          </a:blip>
          <a:stretch>
            <a:fillRect/>
          </a:stretch>
        </p:blipFill>
        <p:spPr>
          <a:xfrm>
            <a:off x="6402600" y="1488909"/>
            <a:ext cx="609600" cy="609600"/>
          </a:xfrm>
          <a:prstGeom prst="rect">
            <a:avLst/>
          </a:prstGeom>
          <a:noFill/>
          <a:ln>
            <a:noFill/>
          </a:ln>
        </p:spPr>
      </p:pic>
      <p:sp>
        <p:nvSpPr>
          <p:cNvPr id="569" name="Google Shape;569;p30"/>
          <p:cNvSpPr/>
          <p:nvPr/>
        </p:nvSpPr>
        <p:spPr>
          <a:xfrm>
            <a:off x="757113" y="22841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Physical</a:t>
            </a:r>
            <a:endParaRPr/>
          </a:p>
        </p:txBody>
      </p:sp>
      <p:sp>
        <p:nvSpPr>
          <p:cNvPr id="570" name="Google Shape;570;p30"/>
          <p:cNvSpPr/>
          <p:nvPr/>
        </p:nvSpPr>
        <p:spPr>
          <a:xfrm rot="-5400000">
            <a:off x="1835012" y="18963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1393963" y="23573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sp>
        <p:nvSpPr>
          <p:cNvPr id="572" name="Google Shape;572;p30"/>
          <p:cNvSpPr/>
          <p:nvPr/>
        </p:nvSpPr>
        <p:spPr>
          <a:xfrm>
            <a:off x="757113" y="331375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 Digital</a:t>
            </a:r>
            <a:endParaRPr/>
          </a:p>
        </p:txBody>
      </p:sp>
      <p:sp>
        <p:nvSpPr>
          <p:cNvPr id="573" name="Google Shape;573;p30"/>
          <p:cNvSpPr/>
          <p:nvPr/>
        </p:nvSpPr>
        <p:spPr>
          <a:xfrm rot="-5400000">
            <a:off x="1835012" y="292592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1393963" y="338694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sp>
        <p:nvSpPr>
          <p:cNvPr id="575" name="Google Shape;575;p30"/>
          <p:cNvSpPr/>
          <p:nvPr/>
        </p:nvSpPr>
        <p:spPr>
          <a:xfrm>
            <a:off x="784788" y="413183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Physical</a:t>
            </a:r>
            <a:endParaRPr/>
          </a:p>
        </p:txBody>
      </p:sp>
      <p:sp>
        <p:nvSpPr>
          <p:cNvPr id="576" name="Google Shape;576;p30"/>
          <p:cNvSpPr/>
          <p:nvPr/>
        </p:nvSpPr>
        <p:spPr>
          <a:xfrm rot="-5400000">
            <a:off x="1862687" y="37440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1421638" y="42050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31"/>
          <p:cNvSpPr txBox="1"/>
          <p:nvPr>
            <p:ph type="title"/>
          </p:nvPr>
        </p:nvSpPr>
        <p:spPr>
          <a:xfrm>
            <a:off x="729450" y="785250"/>
            <a:ext cx="8065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Digital vs Physical DeepFool Adversarial Images </a:t>
            </a:r>
            <a:endParaRPr/>
          </a:p>
        </p:txBody>
      </p:sp>
      <p:sp>
        <p:nvSpPr>
          <p:cNvPr id="583" name="Google Shape;583;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84" name="Google Shape;584;p31"/>
          <p:cNvSpPr/>
          <p:nvPr/>
        </p:nvSpPr>
        <p:spPr>
          <a:xfrm>
            <a:off x="729438" y="146610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 Digital</a:t>
            </a:r>
            <a:endParaRPr/>
          </a:p>
        </p:txBody>
      </p:sp>
      <p:sp>
        <p:nvSpPr>
          <p:cNvPr id="585" name="Google Shape;585;p31"/>
          <p:cNvSpPr/>
          <p:nvPr/>
        </p:nvSpPr>
        <p:spPr>
          <a:xfrm rot="-5400000">
            <a:off x="1807337" y="107827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1366288" y="153929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(Iter = 7)</a:t>
            </a:r>
            <a:endParaRPr sz="1000">
              <a:solidFill>
                <a:srgbClr val="FFFFFF"/>
              </a:solidFill>
              <a:latin typeface="Roboto Medium"/>
              <a:ea typeface="Roboto Medium"/>
              <a:cs typeface="Roboto Medium"/>
              <a:sym typeface="Roboto Medium"/>
            </a:endParaRPr>
          </a:p>
        </p:txBody>
      </p:sp>
      <p:sp>
        <p:nvSpPr>
          <p:cNvPr id="587" name="Google Shape;587;p31"/>
          <p:cNvSpPr/>
          <p:nvPr/>
        </p:nvSpPr>
        <p:spPr>
          <a:xfrm>
            <a:off x="757113" y="22841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Physical</a:t>
            </a:r>
            <a:endParaRPr/>
          </a:p>
        </p:txBody>
      </p:sp>
      <p:sp>
        <p:nvSpPr>
          <p:cNvPr id="588" name="Google Shape;588;p31"/>
          <p:cNvSpPr/>
          <p:nvPr/>
        </p:nvSpPr>
        <p:spPr>
          <a:xfrm rot="-5400000">
            <a:off x="1835012" y="18963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1393963" y="23573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(Iter = 7)</a:t>
            </a:r>
            <a:endParaRPr sz="1000">
              <a:solidFill>
                <a:srgbClr val="FFFFFF"/>
              </a:solidFill>
              <a:latin typeface="Roboto Medium"/>
              <a:ea typeface="Roboto Medium"/>
              <a:cs typeface="Roboto Medium"/>
              <a:sym typeface="Roboto Medium"/>
            </a:endParaRPr>
          </a:p>
        </p:txBody>
      </p:sp>
      <p:sp>
        <p:nvSpPr>
          <p:cNvPr id="590" name="Google Shape;590;p31"/>
          <p:cNvSpPr/>
          <p:nvPr/>
        </p:nvSpPr>
        <p:spPr>
          <a:xfrm>
            <a:off x="757113" y="331375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 Digital</a:t>
            </a:r>
            <a:endParaRPr/>
          </a:p>
        </p:txBody>
      </p:sp>
      <p:sp>
        <p:nvSpPr>
          <p:cNvPr id="591" name="Google Shape;591;p31"/>
          <p:cNvSpPr/>
          <p:nvPr/>
        </p:nvSpPr>
        <p:spPr>
          <a:xfrm rot="-5400000">
            <a:off x="1835012" y="292592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1393963" y="338694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(Iter = 7)</a:t>
            </a:r>
            <a:endParaRPr sz="1000">
              <a:solidFill>
                <a:srgbClr val="FFFFFF"/>
              </a:solidFill>
              <a:latin typeface="Roboto Medium"/>
              <a:ea typeface="Roboto Medium"/>
              <a:cs typeface="Roboto Medium"/>
              <a:sym typeface="Roboto Medium"/>
            </a:endParaRPr>
          </a:p>
        </p:txBody>
      </p:sp>
      <p:sp>
        <p:nvSpPr>
          <p:cNvPr id="593" name="Google Shape;593;p31"/>
          <p:cNvSpPr/>
          <p:nvPr/>
        </p:nvSpPr>
        <p:spPr>
          <a:xfrm>
            <a:off x="784788" y="413183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Physical</a:t>
            </a:r>
            <a:endParaRPr/>
          </a:p>
        </p:txBody>
      </p:sp>
      <p:sp>
        <p:nvSpPr>
          <p:cNvPr id="594" name="Google Shape;594;p31"/>
          <p:cNvSpPr/>
          <p:nvPr/>
        </p:nvSpPr>
        <p:spPr>
          <a:xfrm rot="-5400000">
            <a:off x="1862687" y="37440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a:off x="1421638" y="42050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(Iter = 7)</a:t>
            </a:r>
            <a:endParaRPr sz="1000">
              <a:solidFill>
                <a:srgbClr val="FFFFFF"/>
              </a:solidFill>
              <a:latin typeface="Roboto Medium"/>
              <a:ea typeface="Roboto Medium"/>
              <a:cs typeface="Roboto Medium"/>
              <a:sym typeface="Roboto Medium"/>
            </a:endParaRPr>
          </a:p>
        </p:txBody>
      </p:sp>
      <p:pic>
        <p:nvPicPr>
          <p:cNvPr id="596" name="Google Shape;596;p31"/>
          <p:cNvPicPr preferRelativeResize="0"/>
          <p:nvPr/>
        </p:nvPicPr>
        <p:blipFill>
          <a:blip r:embed="rId3">
            <a:alphaModFix/>
          </a:blip>
          <a:stretch>
            <a:fillRect/>
          </a:stretch>
        </p:blipFill>
        <p:spPr>
          <a:xfrm>
            <a:off x="3534650" y="2243684"/>
            <a:ext cx="609600" cy="609600"/>
          </a:xfrm>
          <a:prstGeom prst="rect">
            <a:avLst/>
          </a:prstGeom>
          <a:noFill/>
          <a:ln>
            <a:noFill/>
          </a:ln>
        </p:spPr>
      </p:pic>
      <p:pic>
        <p:nvPicPr>
          <p:cNvPr id="597" name="Google Shape;597;p31"/>
          <p:cNvPicPr preferRelativeResize="0"/>
          <p:nvPr/>
        </p:nvPicPr>
        <p:blipFill>
          <a:blip r:embed="rId4">
            <a:alphaModFix/>
          </a:blip>
          <a:stretch>
            <a:fillRect/>
          </a:stretch>
        </p:blipFill>
        <p:spPr>
          <a:xfrm>
            <a:off x="4296650" y="2243684"/>
            <a:ext cx="609600" cy="609600"/>
          </a:xfrm>
          <a:prstGeom prst="rect">
            <a:avLst/>
          </a:prstGeom>
          <a:noFill/>
          <a:ln>
            <a:noFill/>
          </a:ln>
        </p:spPr>
      </p:pic>
      <p:pic>
        <p:nvPicPr>
          <p:cNvPr id="598" name="Google Shape;598;p31"/>
          <p:cNvPicPr preferRelativeResize="0"/>
          <p:nvPr/>
        </p:nvPicPr>
        <p:blipFill>
          <a:blip r:embed="rId5">
            <a:alphaModFix/>
          </a:blip>
          <a:stretch>
            <a:fillRect/>
          </a:stretch>
        </p:blipFill>
        <p:spPr>
          <a:xfrm>
            <a:off x="5058650" y="2243684"/>
            <a:ext cx="609600" cy="609600"/>
          </a:xfrm>
          <a:prstGeom prst="rect">
            <a:avLst/>
          </a:prstGeom>
          <a:noFill/>
          <a:ln>
            <a:noFill/>
          </a:ln>
        </p:spPr>
      </p:pic>
      <p:pic>
        <p:nvPicPr>
          <p:cNvPr id="599" name="Google Shape;599;p31"/>
          <p:cNvPicPr preferRelativeResize="0"/>
          <p:nvPr/>
        </p:nvPicPr>
        <p:blipFill>
          <a:blip r:embed="rId6">
            <a:alphaModFix/>
          </a:blip>
          <a:stretch>
            <a:fillRect/>
          </a:stretch>
        </p:blipFill>
        <p:spPr>
          <a:xfrm>
            <a:off x="5820650" y="2243684"/>
            <a:ext cx="609600" cy="609600"/>
          </a:xfrm>
          <a:prstGeom prst="rect">
            <a:avLst/>
          </a:prstGeom>
          <a:noFill/>
          <a:ln>
            <a:noFill/>
          </a:ln>
        </p:spPr>
      </p:pic>
      <p:pic>
        <p:nvPicPr>
          <p:cNvPr id="600" name="Google Shape;600;p31"/>
          <p:cNvPicPr preferRelativeResize="0"/>
          <p:nvPr/>
        </p:nvPicPr>
        <p:blipFill>
          <a:blip r:embed="rId7">
            <a:alphaModFix/>
          </a:blip>
          <a:stretch>
            <a:fillRect/>
          </a:stretch>
        </p:blipFill>
        <p:spPr>
          <a:xfrm>
            <a:off x="6582650" y="2243684"/>
            <a:ext cx="609600" cy="609600"/>
          </a:xfrm>
          <a:prstGeom prst="rect">
            <a:avLst/>
          </a:prstGeom>
          <a:noFill/>
          <a:ln>
            <a:noFill/>
          </a:ln>
        </p:spPr>
      </p:pic>
      <p:pic>
        <p:nvPicPr>
          <p:cNvPr id="601" name="Google Shape;601;p31"/>
          <p:cNvPicPr preferRelativeResize="0"/>
          <p:nvPr/>
        </p:nvPicPr>
        <p:blipFill>
          <a:blip r:embed="rId8">
            <a:alphaModFix/>
          </a:blip>
          <a:stretch>
            <a:fillRect/>
          </a:stretch>
        </p:blipFill>
        <p:spPr>
          <a:xfrm>
            <a:off x="3535025" y="4148184"/>
            <a:ext cx="609600" cy="609600"/>
          </a:xfrm>
          <a:prstGeom prst="rect">
            <a:avLst/>
          </a:prstGeom>
          <a:noFill/>
          <a:ln>
            <a:noFill/>
          </a:ln>
        </p:spPr>
      </p:pic>
      <p:pic>
        <p:nvPicPr>
          <p:cNvPr id="602" name="Google Shape;602;p31"/>
          <p:cNvPicPr preferRelativeResize="0"/>
          <p:nvPr/>
        </p:nvPicPr>
        <p:blipFill>
          <a:blip r:embed="rId9">
            <a:alphaModFix/>
          </a:blip>
          <a:stretch>
            <a:fillRect/>
          </a:stretch>
        </p:blipFill>
        <p:spPr>
          <a:xfrm>
            <a:off x="5820838" y="4148184"/>
            <a:ext cx="609600" cy="609600"/>
          </a:xfrm>
          <a:prstGeom prst="rect">
            <a:avLst/>
          </a:prstGeom>
          <a:noFill/>
          <a:ln>
            <a:noFill/>
          </a:ln>
        </p:spPr>
      </p:pic>
      <p:pic>
        <p:nvPicPr>
          <p:cNvPr id="603" name="Google Shape;603;p31"/>
          <p:cNvPicPr preferRelativeResize="0"/>
          <p:nvPr/>
        </p:nvPicPr>
        <p:blipFill>
          <a:blip r:embed="rId10">
            <a:alphaModFix/>
          </a:blip>
          <a:stretch>
            <a:fillRect/>
          </a:stretch>
        </p:blipFill>
        <p:spPr>
          <a:xfrm>
            <a:off x="4311188" y="4148184"/>
            <a:ext cx="609600" cy="609600"/>
          </a:xfrm>
          <a:prstGeom prst="rect">
            <a:avLst/>
          </a:prstGeom>
          <a:noFill/>
          <a:ln>
            <a:noFill/>
          </a:ln>
        </p:spPr>
      </p:pic>
      <p:pic>
        <p:nvPicPr>
          <p:cNvPr id="604" name="Google Shape;604;p31"/>
          <p:cNvPicPr preferRelativeResize="0"/>
          <p:nvPr/>
        </p:nvPicPr>
        <p:blipFill>
          <a:blip r:embed="rId11">
            <a:alphaModFix/>
          </a:blip>
          <a:stretch>
            <a:fillRect/>
          </a:stretch>
        </p:blipFill>
        <p:spPr>
          <a:xfrm>
            <a:off x="5058638" y="4148184"/>
            <a:ext cx="609600" cy="609600"/>
          </a:xfrm>
          <a:prstGeom prst="rect">
            <a:avLst/>
          </a:prstGeom>
          <a:noFill/>
          <a:ln>
            <a:noFill/>
          </a:ln>
        </p:spPr>
      </p:pic>
      <p:pic>
        <p:nvPicPr>
          <p:cNvPr id="605" name="Google Shape;605;p31"/>
          <p:cNvPicPr preferRelativeResize="0"/>
          <p:nvPr/>
        </p:nvPicPr>
        <p:blipFill>
          <a:blip r:embed="rId12">
            <a:alphaModFix/>
          </a:blip>
          <a:stretch>
            <a:fillRect/>
          </a:stretch>
        </p:blipFill>
        <p:spPr>
          <a:xfrm>
            <a:off x="6583025" y="4148184"/>
            <a:ext cx="609600" cy="609600"/>
          </a:xfrm>
          <a:prstGeom prst="rect">
            <a:avLst/>
          </a:prstGeom>
          <a:noFill/>
          <a:ln>
            <a:noFill/>
          </a:ln>
        </p:spPr>
      </p:pic>
      <p:pic>
        <p:nvPicPr>
          <p:cNvPr id="606" name="Google Shape;606;p31"/>
          <p:cNvPicPr preferRelativeResize="0"/>
          <p:nvPr/>
        </p:nvPicPr>
        <p:blipFill>
          <a:blip r:embed="rId13">
            <a:alphaModFix/>
          </a:blip>
          <a:stretch>
            <a:fillRect/>
          </a:stretch>
        </p:blipFill>
        <p:spPr>
          <a:xfrm>
            <a:off x="3534650" y="1425609"/>
            <a:ext cx="609600" cy="609600"/>
          </a:xfrm>
          <a:prstGeom prst="rect">
            <a:avLst/>
          </a:prstGeom>
          <a:noFill/>
          <a:ln>
            <a:noFill/>
          </a:ln>
        </p:spPr>
      </p:pic>
      <p:pic>
        <p:nvPicPr>
          <p:cNvPr id="607" name="Google Shape;607;p31"/>
          <p:cNvPicPr preferRelativeResize="0"/>
          <p:nvPr/>
        </p:nvPicPr>
        <p:blipFill>
          <a:blip r:embed="rId14">
            <a:alphaModFix/>
          </a:blip>
          <a:stretch>
            <a:fillRect/>
          </a:stretch>
        </p:blipFill>
        <p:spPr>
          <a:xfrm>
            <a:off x="4296650" y="1425609"/>
            <a:ext cx="609600" cy="609600"/>
          </a:xfrm>
          <a:prstGeom prst="rect">
            <a:avLst/>
          </a:prstGeom>
          <a:noFill/>
          <a:ln>
            <a:noFill/>
          </a:ln>
        </p:spPr>
      </p:pic>
      <p:pic>
        <p:nvPicPr>
          <p:cNvPr id="608" name="Google Shape;608;p31"/>
          <p:cNvPicPr preferRelativeResize="0"/>
          <p:nvPr/>
        </p:nvPicPr>
        <p:blipFill>
          <a:blip r:embed="rId15">
            <a:alphaModFix/>
          </a:blip>
          <a:stretch>
            <a:fillRect/>
          </a:stretch>
        </p:blipFill>
        <p:spPr>
          <a:xfrm>
            <a:off x="5058650" y="1425609"/>
            <a:ext cx="609600" cy="609600"/>
          </a:xfrm>
          <a:prstGeom prst="rect">
            <a:avLst/>
          </a:prstGeom>
          <a:noFill/>
          <a:ln>
            <a:noFill/>
          </a:ln>
        </p:spPr>
      </p:pic>
      <p:pic>
        <p:nvPicPr>
          <p:cNvPr id="609" name="Google Shape;609;p31"/>
          <p:cNvPicPr preferRelativeResize="0"/>
          <p:nvPr/>
        </p:nvPicPr>
        <p:blipFill>
          <a:blip r:embed="rId16">
            <a:alphaModFix/>
          </a:blip>
          <a:stretch>
            <a:fillRect/>
          </a:stretch>
        </p:blipFill>
        <p:spPr>
          <a:xfrm>
            <a:off x="5820650" y="1425609"/>
            <a:ext cx="609600" cy="609600"/>
          </a:xfrm>
          <a:prstGeom prst="rect">
            <a:avLst/>
          </a:prstGeom>
          <a:noFill/>
          <a:ln>
            <a:noFill/>
          </a:ln>
        </p:spPr>
      </p:pic>
      <p:pic>
        <p:nvPicPr>
          <p:cNvPr id="610" name="Google Shape;610;p31"/>
          <p:cNvPicPr preferRelativeResize="0"/>
          <p:nvPr/>
        </p:nvPicPr>
        <p:blipFill>
          <a:blip r:embed="rId17">
            <a:alphaModFix/>
          </a:blip>
          <a:stretch>
            <a:fillRect/>
          </a:stretch>
        </p:blipFill>
        <p:spPr>
          <a:xfrm>
            <a:off x="6582650" y="1425609"/>
            <a:ext cx="609600" cy="609600"/>
          </a:xfrm>
          <a:prstGeom prst="rect">
            <a:avLst/>
          </a:prstGeom>
          <a:noFill/>
          <a:ln>
            <a:noFill/>
          </a:ln>
        </p:spPr>
      </p:pic>
      <p:pic>
        <p:nvPicPr>
          <p:cNvPr id="611" name="Google Shape;611;p31"/>
          <p:cNvPicPr preferRelativeResize="0"/>
          <p:nvPr/>
        </p:nvPicPr>
        <p:blipFill>
          <a:blip r:embed="rId18">
            <a:alphaModFix/>
          </a:blip>
          <a:stretch>
            <a:fillRect/>
          </a:stretch>
        </p:blipFill>
        <p:spPr>
          <a:xfrm>
            <a:off x="3534650" y="3273259"/>
            <a:ext cx="609600" cy="609600"/>
          </a:xfrm>
          <a:prstGeom prst="rect">
            <a:avLst/>
          </a:prstGeom>
          <a:noFill/>
          <a:ln>
            <a:noFill/>
          </a:ln>
        </p:spPr>
      </p:pic>
      <p:pic>
        <p:nvPicPr>
          <p:cNvPr id="612" name="Google Shape;612;p31"/>
          <p:cNvPicPr preferRelativeResize="0"/>
          <p:nvPr/>
        </p:nvPicPr>
        <p:blipFill>
          <a:blip r:embed="rId19">
            <a:alphaModFix/>
          </a:blip>
          <a:stretch>
            <a:fillRect/>
          </a:stretch>
        </p:blipFill>
        <p:spPr>
          <a:xfrm>
            <a:off x="4296650" y="3273259"/>
            <a:ext cx="609600" cy="609600"/>
          </a:xfrm>
          <a:prstGeom prst="rect">
            <a:avLst/>
          </a:prstGeom>
          <a:noFill/>
          <a:ln>
            <a:noFill/>
          </a:ln>
        </p:spPr>
      </p:pic>
      <p:pic>
        <p:nvPicPr>
          <p:cNvPr id="613" name="Google Shape;613;p31"/>
          <p:cNvPicPr preferRelativeResize="0"/>
          <p:nvPr/>
        </p:nvPicPr>
        <p:blipFill>
          <a:blip r:embed="rId20">
            <a:alphaModFix/>
          </a:blip>
          <a:stretch>
            <a:fillRect/>
          </a:stretch>
        </p:blipFill>
        <p:spPr>
          <a:xfrm>
            <a:off x="5058650" y="3273259"/>
            <a:ext cx="609600" cy="609600"/>
          </a:xfrm>
          <a:prstGeom prst="rect">
            <a:avLst/>
          </a:prstGeom>
          <a:noFill/>
          <a:ln>
            <a:noFill/>
          </a:ln>
        </p:spPr>
      </p:pic>
      <p:pic>
        <p:nvPicPr>
          <p:cNvPr id="614" name="Google Shape;614;p31"/>
          <p:cNvPicPr preferRelativeResize="0"/>
          <p:nvPr/>
        </p:nvPicPr>
        <p:blipFill>
          <a:blip r:embed="rId21">
            <a:alphaModFix/>
          </a:blip>
          <a:stretch>
            <a:fillRect/>
          </a:stretch>
        </p:blipFill>
        <p:spPr>
          <a:xfrm>
            <a:off x="5820650" y="3273259"/>
            <a:ext cx="609600" cy="609600"/>
          </a:xfrm>
          <a:prstGeom prst="rect">
            <a:avLst/>
          </a:prstGeom>
          <a:noFill/>
          <a:ln>
            <a:noFill/>
          </a:ln>
        </p:spPr>
      </p:pic>
      <p:pic>
        <p:nvPicPr>
          <p:cNvPr id="615" name="Google Shape;615;p31"/>
          <p:cNvPicPr preferRelativeResize="0"/>
          <p:nvPr/>
        </p:nvPicPr>
        <p:blipFill>
          <a:blip r:embed="rId22">
            <a:alphaModFix/>
          </a:blip>
          <a:stretch>
            <a:fillRect/>
          </a:stretch>
        </p:blipFill>
        <p:spPr>
          <a:xfrm>
            <a:off x="6582650" y="3273259"/>
            <a:ext cx="609600" cy="60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 </a:t>
            </a:r>
            <a:endParaRPr/>
          </a:p>
        </p:txBody>
      </p:sp>
      <p:sp>
        <p:nvSpPr>
          <p:cNvPr id="93" name="Google Shape;93;p14"/>
          <p:cNvSpPr txBox="1"/>
          <p:nvPr>
            <p:ph idx="1" type="body"/>
          </p:nvPr>
        </p:nvSpPr>
        <p:spPr>
          <a:xfrm>
            <a:off x="729450" y="1555825"/>
            <a:ext cx="7688700" cy="27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Research focuses around attacks/defenses on digital images </a:t>
            </a:r>
            <a:endParaRPr sz="1800"/>
          </a:p>
          <a:p>
            <a:pPr indent="0" lvl="0" marL="0" rtl="0" algn="l">
              <a:spcBef>
                <a:spcPts val="1600"/>
              </a:spcBef>
              <a:spcAft>
                <a:spcPts val="0"/>
              </a:spcAft>
              <a:buNone/>
            </a:pPr>
            <a:r>
              <a:rPr lang="en-GB" sz="1800"/>
              <a:t>P</a:t>
            </a:r>
            <a:r>
              <a:rPr lang="en-GB" sz="1800"/>
              <a:t>hysical world image alterations are more realistic in a practical setting </a:t>
            </a:r>
            <a:endParaRPr sz="1800"/>
          </a:p>
          <a:p>
            <a:pPr indent="0" lvl="0" marL="0" rtl="0" algn="l">
              <a:spcBef>
                <a:spcPts val="1600"/>
              </a:spcBef>
              <a:spcAft>
                <a:spcPts val="0"/>
              </a:spcAft>
              <a:buNone/>
            </a:pPr>
            <a:r>
              <a:rPr lang="en-GB" sz="1800"/>
              <a:t>Generative Adversarial networks are gaining popularity and through different variants, trainability is getting better</a:t>
            </a:r>
            <a:endParaRPr sz="1800"/>
          </a:p>
          <a:p>
            <a:pPr indent="0" lvl="0" marL="0" rtl="0" algn="l">
              <a:spcBef>
                <a:spcPts val="1600"/>
              </a:spcBef>
              <a:spcAft>
                <a:spcPts val="0"/>
              </a:spcAft>
              <a:buNone/>
            </a:pPr>
            <a:r>
              <a:rPr b="1" i="1" lang="en-GB" sz="1800">
                <a:solidFill>
                  <a:srgbClr val="999999"/>
                </a:solidFill>
              </a:rPr>
              <a:t>TL;DR: Do GAN Defenses work (well) against adversarial attacks in the physical medium?</a:t>
            </a:r>
            <a:endParaRPr b="1" i="1" sz="1800">
              <a:solidFill>
                <a:srgbClr val="999999"/>
              </a:solidFill>
            </a:endParaRPr>
          </a:p>
          <a:p>
            <a:pPr indent="0" lvl="0" marL="0" rtl="0" algn="l">
              <a:spcBef>
                <a:spcPts val="1600"/>
              </a:spcBef>
              <a:spcAft>
                <a:spcPts val="1600"/>
              </a:spcAft>
              <a:buNone/>
            </a:pPr>
            <a:r>
              <a:t/>
            </a:r>
            <a:endParaRPr sz="1400"/>
          </a:p>
        </p:txBody>
      </p:sp>
      <p:sp>
        <p:nvSpPr>
          <p:cNvPr id="94" name="Google Shape;9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32"/>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Results</a:t>
            </a:r>
            <a:endParaRPr/>
          </a:p>
        </p:txBody>
      </p:sp>
      <p:sp>
        <p:nvSpPr>
          <p:cNvPr id="621" name="Google Shape;621;p32"/>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Physical </a:t>
            </a:r>
            <a:r>
              <a:rPr b="1" lang="en-GB"/>
              <a:t>Adversarial</a:t>
            </a:r>
            <a:r>
              <a:rPr b="1" lang="en-GB"/>
              <a:t> Examples</a:t>
            </a:r>
            <a:endParaRPr b="1"/>
          </a:p>
          <a:p>
            <a:pPr indent="-311150" lvl="0" marL="457200" rtl="0" algn="l">
              <a:spcBef>
                <a:spcPts val="1600"/>
              </a:spcBef>
              <a:spcAft>
                <a:spcPts val="0"/>
              </a:spcAft>
              <a:buSzPts val="1300"/>
              <a:buChar char="➔"/>
            </a:pPr>
            <a:r>
              <a:rPr lang="en-GB"/>
              <a:t>Classifier Accuracy FGSM (Digital vs Physical) </a:t>
            </a:r>
            <a:endParaRPr/>
          </a:p>
          <a:p>
            <a:pPr indent="-311150" lvl="0" marL="457200" rtl="0" algn="l">
              <a:spcBef>
                <a:spcPts val="0"/>
              </a:spcBef>
              <a:spcAft>
                <a:spcPts val="0"/>
              </a:spcAft>
              <a:buSzPts val="1300"/>
              <a:buChar char="➔"/>
            </a:pPr>
            <a:r>
              <a:rPr lang="en-GB"/>
              <a:t>Classifier Accuracy CW (Digital vs Physical) </a:t>
            </a:r>
            <a:endParaRPr/>
          </a:p>
          <a:p>
            <a:pPr indent="-311150" lvl="0" marL="457200" rtl="0" algn="l">
              <a:spcBef>
                <a:spcPts val="0"/>
              </a:spcBef>
              <a:spcAft>
                <a:spcPts val="0"/>
              </a:spcAft>
              <a:buSzPts val="1300"/>
              <a:buChar char="➔"/>
            </a:pPr>
            <a:r>
              <a:rPr lang="en-GB"/>
              <a:t>Classifier Accuracy DeepFool (Digital vs Physical) </a:t>
            </a:r>
            <a:endParaRPr/>
          </a:p>
          <a:p>
            <a:pPr indent="0" lvl="0" marL="457200" rtl="0" algn="l">
              <a:spcBef>
                <a:spcPts val="1600"/>
              </a:spcBef>
              <a:spcAft>
                <a:spcPts val="1600"/>
              </a:spcAft>
              <a:buNone/>
            </a:pPr>
            <a:r>
              <a:t/>
            </a:r>
            <a:endParaRPr/>
          </a:p>
        </p:txBody>
      </p:sp>
      <p:sp>
        <p:nvSpPr>
          <p:cNvPr id="622" name="Google Shape;622;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626" name="Shape 626"/>
        <p:cNvGrpSpPr/>
        <p:nvPr/>
      </p:nvGrpSpPr>
      <p:grpSpPr>
        <a:xfrm>
          <a:off x="0" y="0"/>
          <a:ext cx="0" cy="0"/>
          <a:chOff x="0" y="0"/>
          <a:chExt cx="0" cy="0"/>
        </a:xfrm>
      </p:grpSpPr>
      <p:sp>
        <p:nvSpPr>
          <p:cNvPr id="627" name="Google Shape;627;p33"/>
          <p:cNvSpPr txBox="1"/>
          <p:nvPr>
            <p:ph type="title"/>
          </p:nvPr>
        </p:nvSpPr>
        <p:spPr>
          <a:xfrm>
            <a:off x="729450" y="8652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7200"/>
              <a:t>Defense-GAN</a:t>
            </a:r>
            <a:endParaRPr sz="7200"/>
          </a:p>
        </p:txBody>
      </p:sp>
      <p:sp>
        <p:nvSpPr>
          <p:cNvPr id="628" name="Google Shape;628;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34"/>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Generative Adversarial Networks</a:t>
            </a:r>
            <a:endParaRPr/>
          </a:p>
        </p:txBody>
      </p:sp>
      <p:sp>
        <p:nvSpPr>
          <p:cNvPr id="634" name="Google Shape;634;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635" name="Google Shape;635;p34"/>
          <p:cNvPicPr preferRelativeResize="0"/>
          <p:nvPr/>
        </p:nvPicPr>
        <p:blipFill>
          <a:blip r:embed="rId3">
            <a:alphaModFix/>
          </a:blip>
          <a:stretch>
            <a:fillRect/>
          </a:stretch>
        </p:blipFill>
        <p:spPr>
          <a:xfrm>
            <a:off x="2442173" y="1455588"/>
            <a:ext cx="4263251" cy="2412450"/>
          </a:xfrm>
          <a:prstGeom prst="rect">
            <a:avLst/>
          </a:prstGeom>
          <a:noFill/>
          <a:ln>
            <a:noFill/>
          </a:ln>
        </p:spPr>
      </p:pic>
      <p:pic>
        <p:nvPicPr>
          <p:cNvPr id="636" name="Google Shape;636;p34"/>
          <p:cNvPicPr preferRelativeResize="0"/>
          <p:nvPr/>
        </p:nvPicPr>
        <p:blipFill>
          <a:blip r:embed="rId4">
            <a:alphaModFix/>
          </a:blip>
          <a:stretch>
            <a:fillRect/>
          </a:stretch>
        </p:blipFill>
        <p:spPr>
          <a:xfrm>
            <a:off x="3730475" y="4003175"/>
            <a:ext cx="4476750" cy="428625"/>
          </a:xfrm>
          <a:prstGeom prst="rect">
            <a:avLst/>
          </a:prstGeom>
          <a:noFill/>
          <a:ln>
            <a:noFill/>
          </a:ln>
        </p:spPr>
      </p:pic>
      <p:pic>
        <p:nvPicPr>
          <p:cNvPr id="637" name="Google Shape;637;p34"/>
          <p:cNvPicPr preferRelativeResize="0"/>
          <p:nvPr/>
        </p:nvPicPr>
        <p:blipFill>
          <a:blip r:embed="rId5">
            <a:alphaModFix/>
          </a:blip>
          <a:stretch>
            <a:fillRect/>
          </a:stretch>
        </p:blipFill>
        <p:spPr>
          <a:xfrm>
            <a:off x="3730474" y="4431800"/>
            <a:ext cx="3573301" cy="370565"/>
          </a:xfrm>
          <a:prstGeom prst="rect">
            <a:avLst/>
          </a:prstGeom>
          <a:noFill/>
          <a:ln>
            <a:noFill/>
          </a:ln>
        </p:spPr>
      </p:pic>
      <p:sp>
        <p:nvSpPr>
          <p:cNvPr id="638" name="Google Shape;638;p34"/>
          <p:cNvSpPr txBox="1"/>
          <p:nvPr/>
        </p:nvSpPr>
        <p:spPr>
          <a:xfrm>
            <a:off x="570150" y="3964675"/>
            <a:ext cx="28026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General GAN  Loss function</a:t>
            </a:r>
            <a:endParaRPr>
              <a:latin typeface="Times New Roman"/>
              <a:ea typeface="Times New Roman"/>
              <a:cs typeface="Times New Roman"/>
              <a:sym typeface="Times New Roman"/>
            </a:endParaRPr>
          </a:p>
        </p:txBody>
      </p:sp>
      <p:sp>
        <p:nvSpPr>
          <p:cNvPr id="639" name="Google Shape;639;p34"/>
          <p:cNvSpPr txBox="1"/>
          <p:nvPr/>
        </p:nvSpPr>
        <p:spPr>
          <a:xfrm>
            <a:off x="570150" y="4355625"/>
            <a:ext cx="32148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WASSERSTEIN </a:t>
            </a:r>
            <a:r>
              <a:rPr lang="en-GB">
                <a:latin typeface="Times New Roman"/>
                <a:ea typeface="Times New Roman"/>
                <a:cs typeface="Times New Roman"/>
                <a:sym typeface="Times New Roman"/>
              </a:rPr>
              <a:t>GAN  Loss function</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35"/>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Review of Defense-GAN</a:t>
            </a:r>
            <a:endParaRPr/>
          </a:p>
        </p:txBody>
      </p:sp>
      <p:sp>
        <p:nvSpPr>
          <p:cNvPr id="645" name="Google Shape;645;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646" name="Google Shape;646;p35"/>
          <p:cNvPicPr preferRelativeResize="0"/>
          <p:nvPr/>
        </p:nvPicPr>
        <p:blipFill rotWithShape="1">
          <a:blip r:embed="rId3">
            <a:alphaModFix/>
          </a:blip>
          <a:srcRect b="15666" l="982" r="766" t="12961"/>
          <a:stretch/>
        </p:blipFill>
        <p:spPr>
          <a:xfrm>
            <a:off x="1349950" y="1517950"/>
            <a:ext cx="6611326" cy="3429400"/>
          </a:xfrm>
          <a:prstGeom prst="rect">
            <a:avLst/>
          </a:prstGeom>
          <a:noFill/>
          <a:ln>
            <a:noFill/>
          </a:ln>
        </p:spPr>
      </p:pic>
      <p:pic>
        <p:nvPicPr>
          <p:cNvPr id="647" name="Google Shape;647;p35"/>
          <p:cNvPicPr preferRelativeResize="0"/>
          <p:nvPr/>
        </p:nvPicPr>
        <p:blipFill>
          <a:blip r:embed="rId4">
            <a:alphaModFix/>
          </a:blip>
          <a:stretch>
            <a:fillRect/>
          </a:stretch>
        </p:blipFill>
        <p:spPr>
          <a:xfrm>
            <a:off x="4677225" y="1598025"/>
            <a:ext cx="623975" cy="623975"/>
          </a:xfrm>
          <a:prstGeom prst="rect">
            <a:avLst/>
          </a:prstGeom>
          <a:noFill/>
          <a:ln>
            <a:noFill/>
          </a:ln>
        </p:spPr>
      </p:pic>
      <p:pic>
        <p:nvPicPr>
          <p:cNvPr id="648" name="Google Shape;648;p35"/>
          <p:cNvPicPr preferRelativeResize="0"/>
          <p:nvPr/>
        </p:nvPicPr>
        <p:blipFill>
          <a:blip r:embed="rId5">
            <a:alphaModFix/>
          </a:blip>
          <a:stretch>
            <a:fillRect/>
          </a:stretch>
        </p:blipFill>
        <p:spPr>
          <a:xfrm>
            <a:off x="2869725" y="1658700"/>
            <a:ext cx="623975" cy="623975"/>
          </a:xfrm>
          <a:prstGeom prst="rect">
            <a:avLst/>
          </a:prstGeom>
          <a:noFill/>
          <a:ln>
            <a:noFill/>
          </a:ln>
        </p:spPr>
      </p:pic>
      <p:sp>
        <p:nvSpPr>
          <p:cNvPr id="649" name="Google Shape;649;p35"/>
          <p:cNvSpPr txBox="1"/>
          <p:nvPr/>
        </p:nvSpPr>
        <p:spPr>
          <a:xfrm>
            <a:off x="7008250" y="2230737"/>
            <a:ext cx="1022400" cy="291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AA84F"/>
                </a:solidFill>
              </a:rPr>
              <a:t>Female</a:t>
            </a:r>
            <a:endParaRPr>
              <a:solidFill>
                <a:srgbClr val="6AA84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36"/>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G.D. Optimization Algorithm</a:t>
            </a:r>
            <a:endParaRPr/>
          </a:p>
        </p:txBody>
      </p:sp>
      <p:sp>
        <p:nvSpPr>
          <p:cNvPr id="655" name="Google Shape;655;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656" name="Google Shape;656;p36"/>
          <p:cNvPicPr preferRelativeResize="0"/>
          <p:nvPr/>
        </p:nvPicPr>
        <p:blipFill>
          <a:blip r:embed="rId3">
            <a:alphaModFix/>
          </a:blip>
          <a:stretch>
            <a:fillRect/>
          </a:stretch>
        </p:blipFill>
        <p:spPr>
          <a:xfrm>
            <a:off x="729450" y="1244247"/>
            <a:ext cx="7922426" cy="1963600"/>
          </a:xfrm>
          <a:prstGeom prst="rect">
            <a:avLst/>
          </a:prstGeom>
          <a:noFill/>
          <a:ln>
            <a:noFill/>
          </a:ln>
        </p:spPr>
      </p:pic>
      <p:sp>
        <p:nvSpPr>
          <p:cNvPr id="657" name="Google Shape;657;p36"/>
          <p:cNvSpPr txBox="1"/>
          <p:nvPr/>
        </p:nvSpPr>
        <p:spPr>
          <a:xfrm>
            <a:off x="1176700" y="3528575"/>
            <a:ext cx="6611400" cy="91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aleway"/>
              <a:buAutoNum type="arabicPeriod"/>
            </a:pPr>
            <a:r>
              <a:rPr lang="en-GB">
                <a:latin typeface="Raleway"/>
                <a:ea typeface="Raleway"/>
                <a:cs typeface="Raleway"/>
                <a:sym typeface="Raleway"/>
              </a:rPr>
              <a:t>Pick a random number ‘z’ , generate G(z)</a:t>
            </a:r>
            <a:endParaRPr>
              <a:latin typeface="Raleway"/>
              <a:ea typeface="Raleway"/>
              <a:cs typeface="Raleway"/>
              <a:sym typeface="Raleway"/>
            </a:endParaRPr>
          </a:p>
          <a:p>
            <a:pPr indent="-317500" lvl="0" marL="457200" rtl="0" algn="l">
              <a:spcBef>
                <a:spcPts val="0"/>
              </a:spcBef>
              <a:spcAft>
                <a:spcPts val="0"/>
              </a:spcAft>
              <a:buSzPts val="1400"/>
              <a:buFont typeface="Raleway"/>
              <a:buAutoNum type="arabicPeriod"/>
            </a:pPr>
            <a:r>
              <a:rPr lang="en-GB">
                <a:latin typeface="Raleway"/>
                <a:ea typeface="Raleway"/>
                <a:cs typeface="Raleway"/>
                <a:sym typeface="Raleway"/>
              </a:rPr>
              <a:t>Check the loss function between G(z) and the input image ‘x’</a:t>
            </a:r>
            <a:endParaRPr>
              <a:latin typeface="Raleway"/>
              <a:ea typeface="Raleway"/>
              <a:cs typeface="Raleway"/>
              <a:sym typeface="Raleway"/>
            </a:endParaRPr>
          </a:p>
          <a:p>
            <a:pPr indent="-317500" lvl="0" marL="457200" rtl="0" algn="l">
              <a:spcBef>
                <a:spcPts val="0"/>
              </a:spcBef>
              <a:spcAft>
                <a:spcPts val="0"/>
              </a:spcAft>
              <a:buSzPts val="1400"/>
              <a:buFont typeface="Raleway"/>
              <a:buAutoNum type="arabicPeriod"/>
            </a:pPr>
            <a:r>
              <a:rPr lang="en-GB">
                <a:latin typeface="Raleway"/>
                <a:ea typeface="Raleway"/>
                <a:cs typeface="Raleway"/>
                <a:sym typeface="Raleway"/>
              </a:rPr>
              <a:t>Iterate towards best G(z) through Gradient Descent -L steps </a:t>
            </a:r>
            <a:endParaRPr>
              <a:latin typeface="Raleway"/>
              <a:ea typeface="Raleway"/>
              <a:cs typeface="Raleway"/>
              <a:sym typeface="Raleway"/>
            </a:endParaRPr>
          </a:p>
          <a:p>
            <a:pPr indent="-317500" lvl="0" marL="457200" rtl="0" algn="l">
              <a:spcBef>
                <a:spcPts val="0"/>
              </a:spcBef>
              <a:spcAft>
                <a:spcPts val="0"/>
              </a:spcAft>
              <a:buSzPts val="1400"/>
              <a:buFont typeface="Raleway"/>
              <a:buAutoNum type="arabicPeriod"/>
            </a:pPr>
            <a:r>
              <a:rPr lang="en-GB">
                <a:latin typeface="Raleway"/>
                <a:ea typeface="Raleway"/>
                <a:cs typeface="Raleway"/>
                <a:sym typeface="Raleway"/>
              </a:rPr>
              <a:t>Pick another random ‘z’ , repeat steps 1-3 for R random restarts </a:t>
            </a:r>
            <a:endParaRPr>
              <a:latin typeface="Raleway"/>
              <a:ea typeface="Raleway"/>
              <a:cs typeface="Raleway"/>
              <a:sym typeface="Raleway"/>
            </a:endParaRPr>
          </a:p>
          <a:p>
            <a:pPr indent="-317500" lvl="0" marL="457200" rtl="0" algn="l">
              <a:spcBef>
                <a:spcPts val="0"/>
              </a:spcBef>
              <a:spcAft>
                <a:spcPts val="0"/>
              </a:spcAft>
              <a:buSzPts val="1400"/>
              <a:buFont typeface="Raleway"/>
              <a:buAutoNum type="arabicPeriod"/>
            </a:pPr>
            <a:r>
              <a:rPr lang="en-GB">
                <a:latin typeface="Raleway"/>
                <a:ea typeface="Raleway"/>
                <a:cs typeface="Raleway"/>
                <a:sym typeface="Raleway"/>
              </a:rPr>
              <a:t>Find the arg min from all the generated G(z)</a:t>
            </a:r>
            <a:endParaRPr>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37"/>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Hyperparameters for Defense-GAN</a:t>
            </a:r>
            <a:endParaRPr/>
          </a:p>
        </p:txBody>
      </p:sp>
      <p:sp>
        <p:nvSpPr>
          <p:cNvPr id="663" name="Google Shape;663;p37"/>
          <p:cNvSpPr txBox="1"/>
          <p:nvPr>
            <p:ph idx="1" type="body"/>
          </p:nvPr>
        </p:nvSpPr>
        <p:spPr>
          <a:xfrm>
            <a:off x="729450" y="1935800"/>
            <a:ext cx="7688700" cy="22611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Clr>
                <a:srgbClr val="000000"/>
              </a:buClr>
              <a:buSzPts val="2400"/>
              <a:buChar char="●"/>
            </a:pPr>
            <a:r>
              <a:rPr lang="en-GB" sz="2400">
                <a:solidFill>
                  <a:srgbClr val="000000"/>
                </a:solidFill>
              </a:rPr>
              <a:t>Reconstructed</a:t>
            </a:r>
            <a:r>
              <a:rPr lang="en-GB" sz="2400">
                <a:solidFill>
                  <a:srgbClr val="000000"/>
                </a:solidFill>
              </a:rPr>
              <a:t> images were </a:t>
            </a:r>
            <a:r>
              <a:rPr lang="en-GB" sz="2400">
                <a:solidFill>
                  <a:srgbClr val="000000"/>
                </a:solidFill>
              </a:rPr>
              <a:t>interpreted subjectively</a:t>
            </a:r>
            <a:endParaRPr sz="2400">
              <a:solidFill>
                <a:srgbClr val="000000"/>
              </a:solidFill>
            </a:endParaRPr>
          </a:p>
          <a:p>
            <a:pPr indent="-381000" lvl="0" marL="457200" rtl="0" algn="l">
              <a:lnSpc>
                <a:spcPct val="200000"/>
              </a:lnSpc>
              <a:spcBef>
                <a:spcPts val="0"/>
              </a:spcBef>
              <a:spcAft>
                <a:spcPts val="0"/>
              </a:spcAft>
              <a:buClr>
                <a:srgbClr val="000000"/>
              </a:buClr>
              <a:buSzPts val="2400"/>
              <a:buChar char="●"/>
            </a:pPr>
            <a:r>
              <a:rPr lang="en-GB" sz="2400">
                <a:solidFill>
                  <a:srgbClr val="000000"/>
                </a:solidFill>
              </a:rPr>
              <a:t>Conducted survey among peers after a grid search.</a:t>
            </a:r>
            <a:endParaRPr sz="2400">
              <a:solidFill>
                <a:srgbClr val="000000"/>
              </a:solidFill>
            </a:endParaRPr>
          </a:p>
          <a:p>
            <a:pPr indent="-381000" lvl="0" marL="457200" rtl="0" algn="l">
              <a:lnSpc>
                <a:spcPct val="200000"/>
              </a:lnSpc>
              <a:spcBef>
                <a:spcPts val="0"/>
              </a:spcBef>
              <a:spcAft>
                <a:spcPts val="0"/>
              </a:spcAft>
              <a:buClr>
                <a:srgbClr val="000000"/>
              </a:buClr>
              <a:buSzPts val="2400"/>
              <a:buChar char="●"/>
            </a:pPr>
            <a:r>
              <a:rPr lang="en-GB" sz="2400">
                <a:solidFill>
                  <a:srgbClr val="000000"/>
                </a:solidFill>
              </a:rPr>
              <a:t>Final  optimum results were  L = 600 and R = 20</a:t>
            </a:r>
            <a:r>
              <a:rPr lang="en-GB" sz="2400">
                <a:solidFill>
                  <a:srgbClr val="000000"/>
                </a:solidFill>
              </a:rPr>
              <a:t> </a:t>
            </a:r>
            <a:endParaRPr sz="2400">
              <a:solidFill>
                <a:srgbClr val="000000"/>
              </a:solidFill>
            </a:endParaRPr>
          </a:p>
        </p:txBody>
      </p:sp>
      <p:sp>
        <p:nvSpPr>
          <p:cNvPr id="664" name="Google Shape;664;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3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Reconstruction Timelapse of Defense-GAN</a:t>
            </a:r>
            <a:endParaRPr/>
          </a:p>
        </p:txBody>
      </p:sp>
      <p:sp>
        <p:nvSpPr>
          <p:cNvPr id="670" name="Google Shape;670;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
        <p:nvSpPr>
          <p:cNvPr id="671" name="Google Shape;671;p38"/>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0 - 100k iterations </a:t>
            </a:r>
            <a:endParaRPr/>
          </a:p>
        </p:txBody>
      </p:sp>
      <p:pic>
        <p:nvPicPr>
          <p:cNvPr id="672" name="Google Shape;672;p38" title="Defense-GAN Facial Reconstructions Timelapse">
            <a:hlinkClick r:id="rId3"/>
          </p:cNvPr>
          <p:cNvPicPr preferRelativeResize="0"/>
          <p:nvPr/>
        </p:nvPicPr>
        <p:blipFill>
          <a:blip r:embed="rId4">
            <a:alphaModFix/>
          </a:blip>
          <a:stretch>
            <a:fillRect/>
          </a:stretch>
        </p:blipFill>
        <p:spPr>
          <a:xfrm>
            <a:off x="3642175" y="828550"/>
            <a:ext cx="5332726" cy="3999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6" name="Shape 676"/>
        <p:cNvGrpSpPr/>
        <p:nvPr/>
      </p:nvGrpSpPr>
      <p:grpSpPr>
        <a:xfrm>
          <a:off x="0" y="0"/>
          <a:ext cx="0" cy="0"/>
          <a:chOff x="0" y="0"/>
          <a:chExt cx="0" cy="0"/>
        </a:xfrm>
      </p:grpSpPr>
      <p:sp>
        <p:nvSpPr>
          <p:cNvPr id="677" name="Google Shape;677;p39"/>
          <p:cNvSpPr txBox="1"/>
          <p:nvPr>
            <p:ph type="title"/>
          </p:nvPr>
        </p:nvSpPr>
        <p:spPr>
          <a:xfrm>
            <a:off x="617338" y="722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Digital vs Physical FGSM Reconstructed  Images</a:t>
            </a:r>
            <a:endParaRPr sz="1800"/>
          </a:p>
        </p:txBody>
      </p:sp>
      <p:sp>
        <p:nvSpPr>
          <p:cNvPr id="678" name="Google Shape;678;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
        <p:nvSpPr>
          <p:cNvPr id="679" name="Google Shape;679;p39"/>
          <p:cNvSpPr/>
          <p:nvPr/>
        </p:nvSpPr>
        <p:spPr>
          <a:xfrm>
            <a:off x="599688" y="1811279"/>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680" name="Google Shape;680;p39"/>
          <p:cNvSpPr/>
          <p:nvPr/>
        </p:nvSpPr>
        <p:spPr>
          <a:xfrm rot="-5400000">
            <a:off x="927962" y="134606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p:nvPr/>
        </p:nvSpPr>
        <p:spPr>
          <a:xfrm>
            <a:off x="486913" y="180707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Clean Image </a:t>
            </a:r>
            <a:endParaRPr sz="1100">
              <a:solidFill>
                <a:srgbClr val="FFFFFF"/>
              </a:solidFill>
              <a:latin typeface="Lato"/>
              <a:ea typeface="Lato"/>
              <a:cs typeface="Lato"/>
              <a:sym typeface="Lato"/>
            </a:endParaRPr>
          </a:p>
          <a:p>
            <a:pPr indent="0" lvl="0" marL="0" rtl="0" algn="l">
              <a:spcBef>
                <a:spcPts val="0"/>
              </a:spcBef>
              <a:spcAft>
                <a:spcPts val="0"/>
              </a:spcAft>
              <a:buClr>
                <a:srgbClr val="000000"/>
              </a:buClr>
              <a:buSzPts val="1100"/>
              <a:buFont typeface="Arial"/>
              <a:buNone/>
            </a:pPr>
            <a:r>
              <a:rPr lang="en-GB" sz="1100">
                <a:solidFill>
                  <a:srgbClr val="FFFFFF"/>
                </a:solidFill>
                <a:latin typeface="Lato"/>
                <a:ea typeface="Lato"/>
                <a:cs typeface="Lato"/>
                <a:sym typeface="Lato"/>
              </a:rPr>
              <a:t>(eps = 0 )</a:t>
            </a:r>
            <a:endParaRPr sz="1000">
              <a:solidFill>
                <a:srgbClr val="FFFFFF"/>
              </a:solidFill>
              <a:latin typeface="Roboto Medium"/>
              <a:ea typeface="Roboto Medium"/>
              <a:cs typeface="Roboto Medium"/>
              <a:sym typeface="Roboto Medium"/>
            </a:endParaRPr>
          </a:p>
        </p:txBody>
      </p:sp>
      <p:sp>
        <p:nvSpPr>
          <p:cNvPr id="682" name="Google Shape;682;p39"/>
          <p:cNvSpPr/>
          <p:nvPr/>
        </p:nvSpPr>
        <p:spPr>
          <a:xfrm rot="-5400000">
            <a:off x="981112" y="22012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9"/>
          <p:cNvSpPr/>
          <p:nvPr/>
        </p:nvSpPr>
        <p:spPr>
          <a:xfrm>
            <a:off x="540063" y="26622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0.0 )</a:t>
            </a:r>
            <a:endParaRPr sz="1000">
              <a:solidFill>
                <a:srgbClr val="FFFFFF"/>
              </a:solidFill>
              <a:latin typeface="Roboto Medium"/>
              <a:ea typeface="Roboto Medium"/>
              <a:cs typeface="Roboto Medium"/>
              <a:sym typeface="Roboto Medium"/>
            </a:endParaRPr>
          </a:p>
        </p:txBody>
      </p:sp>
      <p:sp>
        <p:nvSpPr>
          <p:cNvPr id="684" name="Google Shape;684;p39"/>
          <p:cNvSpPr/>
          <p:nvPr/>
        </p:nvSpPr>
        <p:spPr>
          <a:xfrm>
            <a:off x="656075" y="3513617"/>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685" name="Google Shape;685;p39"/>
          <p:cNvSpPr/>
          <p:nvPr/>
        </p:nvSpPr>
        <p:spPr>
          <a:xfrm rot="-5400000">
            <a:off x="984349" y="30484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9"/>
          <p:cNvSpPr/>
          <p:nvPr/>
        </p:nvSpPr>
        <p:spPr>
          <a:xfrm>
            <a:off x="543300" y="35094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0.003 )</a:t>
            </a:r>
            <a:endParaRPr sz="1000">
              <a:solidFill>
                <a:srgbClr val="FFFFFF"/>
              </a:solidFill>
              <a:latin typeface="Roboto Medium"/>
              <a:ea typeface="Roboto Medium"/>
              <a:cs typeface="Roboto Medium"/>
              <a:sym typeface="Roboto Medium"/>
            </a:endParaRPr>
          </a:p>
        </p:txBody>
      </p:sp>
      <p:sp>
        <p:nvSpPr>
          <p:cNvPr id="687" name="Google Shape;687;p39"/>
          <p:cNvSpPr/>
          <p:nvPr/>
        </p:nvSpPr>
        <p:spPr>
          <a:xfrm>
            <a:off x="656075" y="4360767"/>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688" name="Google Shape;688;p39"/>
          <p:cNvSpPr/>
          <p:nvPr/>
        </p:nvSpPr>
        <p:spPr>
          <a:xfrm rot="-5400000">
            <a:off x="984349" y="38955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a:off x="543300" y="43565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0.005 )</a:t>
            </a:r>
            <a:endParaRPr sz="1000">
              <a:solidFill>
                <a:srgbClr val="FFFFFF"/>
              </a:solidFill>
              <a:latin typeface="Roboto Medium"/>
              <a:ea typeface="Roboto Medium"/>
              <a:cs typeface="Roboto Medium"/>
              <a:sym typeface="Roboto Medium"/>
            </a:endParaRPr>
          </a:p>
        </p:txBody>
      </p:sp>
      <p:sp>
        <p:nvSpPr>
          <p:cNvPr id="690" name="Google Shape;690;p39"/>
          <p:cNvSpPr/>
          <p:nvPr/>
        </p:nvSpPr>
        <p:spPr>
          <a:xfrm>
            <a:off x="5252688" y="2706142"/>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691" name="Google Shape;691;p39"/>
          <p:cNvSpPr/>
          <p:nvPr/>
        </p:nvSpPr>
        <p:spPr>
          <a:xfrm>
            <a:off x="5252688" y="1867054"/>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692" name="Google Shape;692;p39"/>
          <p:cNvSpPr/>
          <p:nvPr/>
        </p:nvSpPr>
        <p:spPr>
          <a:xfrm rot="-5400000">
            <a:off x="5580962" y="1401837"/>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9"/>
          <p:cNvSpPr/>
          <p:nvPr/>
        </p:nvSpPr>
        <p:spPr>
          <a:xfrm>
            <a:off x="5139913" y="1862854"/>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0.009 )</a:t>
            </a:r>
            <a:endParaRPr sz="1000">
              <a:solidFill>
                <a:srgbClr val="FFFFFF"/>
              </a:solidFill>
              <a:latin typeface="Roboto Medium"/>
              <a:ea typeface="Roboto Medium"/>
              <a:cs typeface="Roboto Medium"/>
              <a:sym typeface="Roboto Medium"/>
            </a:endParaRPr>
          </a:p>
        </p:txBody>
      </p:sp>
      <p:sp>
        <p:nvSpPr>
          <p:cNvPr id="694" name="Google Shape;694;p39"/>
          <p:cNvSpPr/>
          <p:nvPr/>
        </p:nvSpPr>
        <p:spPr>
          <a:xfrm rot="-5400000">
            <a:off x="5580962" y="224092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a:off x="5139913" y="270194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0.02 )</a:t>
            </a:r>
            <a:endParaRPr sz="1000">
              <a:solidFill>
                <a:srgbClr val="FFFFFF"/>
              </a:solidFill>
              <a:latin typeface="Roboto Medium"/>
              <a:ea typeface="Roboto Medium"/>
              <a:cs typeface="Roboto Medium"/>
              <a:sym typeface="Roboto Medium"/>
            </a:endParaRPr>
          </a:p>
        </p:txBody>
      </p:sp>
      <p:sp>
        <p:nvSpPr>
          <p:cNvPr id="696" name="Google Shape;696;p39"/>
          <p:cNvSpPr/>
          <p:nvPr/>
        </p:nvSpPr>
        <p:spPr>
          <a:xfrm>
            <a:off x="5252688" y="3598504"/>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697" name="Google Shape;697;p39"/>
          <p:cNvSpPr/>
          <p:nvPr/>
        </p:nvSpPr>
        <p:spPr>
          <a:xfrm rot="-5400000">
            <a:off x="5580962" y="3133287"/>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
          <p:cNvSpPr/>
          <p:nvPr/>
        </p:nvSpPr>
        <p:spPr>
          <a:xfrm>
            <a:off x="5139913" y="3594304"/>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 .04)</a:t>
            </a:r>
            <a:endParaRPr sz="1000">
              <a:solidFill>
                <a:srgbClr val="FFFFFF"/>
              </a:solidFill>
              <a:latin typeface="Roboto Medium"/>
              <a:ea typeface="Roboto Medium"/>
              <a:cs typeface="Roboto Medium"/>
              <a:sym typeface="Roboto Medium"/>
            </a:endParaRPr>
          </a:p>
        </p:txBody>
      </p:sp>
      <p:sp>
        <p:nvSpPr>
          <p:cNvPr id="699" name="Google Shape;699;p39"/>
          <p:cNvSpPr/>
          <p:nvPr/>
        </p:nvSpPr>
        <p:spPr>
          <a:xfrm>
            <a:off x="5252688" y="4437592"/>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700" name="Google Shape;700;p39"/>
          <p:cNvSpPr/>
          <p:nvPr/>
        </p:nvSpPr>
        <p:spPr>
          <a:xfrm rot="-5400000">
            <a:off x="5580962" y="397237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p:nvPr/>
        </p:nvSpPr>
        <p:spPr>
          <a:xfrm>
            <a:off x="5139913" y="443339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0.07 )</a:t>
            </a:r>
            <a:endParaRPr sz="1000">
              <a:solidFill>
                <a:srgbClr val="FFFFFF"/>
              </a:solidFill>
              <a:latin typeface="Roboto Medium"/>
              <a:ea typeface="Roboto Medium"/>
              <a:cs typeface="Roboto Medium"/>
              <a:sym typeface="Roboto Medium"/>
            </a:endParaRPr>
          </a:p>
        </p:txBody>
      </p:sp>
      <p:pic>
        <p:nvPicPr>
          <p:cNvPr id="702" name="Google Shape;702;p39"/>
          <p:cNvPicPr preferRelativeResize="0"/>
          <p:nvPr/>
        </p:nvPicPr>
        <p:blipFill>
          <a:blip r:embed="rId3">
            <a:alphaModFix/>
          </a:blip>
          <a:stretch>
            <a:fillRect/>
          </a:stretch>
        </p:blipFill>
        <p:spPr>
          <a:xfrm>
            <a:off x="2874175" y="2657375"/>
            <a:ext cx="609600" cy="609600"/>
          </a:xfrm>
          <a:prstGeom prst="rect">
            <a:avLst/>
          </a:prstGeom>
          <a:noFill/>
          <a:ln>
            <a:noFill/>
          </a:ln>
        </p:spPr>
      </p:pic>
      <p:pic>
        <p:nvPicPr>
          <p:cNvPr id="703" name="Google Shape;703;p39"/>
          <p:cNvPicPr preferRelativeResize="0"/>
          <p:nvPr/>
        </p:nvPicPr>
        <p:blipFill>
          <a:blip r:embed="rId4">
            <a:alphaModFix/>
          </a:blip>
          <a:stretch>
            <a:fillRect/>
          </a:stretch>
        </p:blipFill>
        <p:spPr>
          <a:xfrm>
            <a:off x="2874175" y="3530600"/>
            <a:ext cx="609600" cy="609600"/>
          </a:xfrm>
          <a:prstGeom prst="rect">
            <a:avLst/>
          </a:prstGeom>
          <a:noFill/>
          <a:ln>
            <a:noFill/>
          </a:ln>
        </p:spPr>
      </p:pic>
      <p:pic>
        <p:nvPicPr>
          <p:cNvPr id="704" name="Google Shape;704;p39"/>
          <p:cNvPicPr preferRelativeResize="0"/>
          <p:nvPr/>
        </p:nvPicPr>
        <p:blipFill>
          <a:blip r:embed="rId5">
            <a:alphaModFix/>
          </a:blip>
          <a:stretch>
            <a:fillRect/>
          </a:stretch>
        </p:blipFill>
        <p:spPr>
          <a:xfrm>
            <a:off x="2874175" y="4328175"/>
            <a:ext cx="609600" cy="609600"/>
          </a:xfrm>
          <a:prstGeom prst="rect">
            <a:avLst/>
          </a:prstGeom>
          <a:noFill/>
          <a:ln>
            <a:noFill/>
          </a:ln>
        </p:spPr>
      </p:pic>
      <p:pic>
        <p:nvPicPr>
          <p:cNvPr id="705" name="Google Shape;705;p39"/>
          <p:cNvPicPr preferRelativeResize="0"/>
          <p:nvPr/>
        </p:nvPicPr>
        <p:blipFill>
          <a:blip r:embed="rId6">
            <a:alphaModFix/>
          </a:blip>
          <a:stretch>
            <a:fillRect/>
          </a:stretch>
        </p:blipFill>
        <p:spPr>
          <a:xfrm>
            <a:off x="6650825" y="1787175"/>
            <a:ext cx="609600" cy="609600"/>
          </a:xfrm>
          <a:prstGeom prst="rect">
            <a:avLst/>
          </a:prstGeom>
          <a:noFill/>
          <a:ln>
            <a:noFill/>
          </a:ln>
        </p:spPr>
      </p:pic>
      <p:pic>
        <p:nvPicPr>
          <p:cNvPr id="706" name="Google Shape;706;p39"/>
          <p:cNvPicPr preferRelativeResize="0"/>
          <p:nvPr/>
        </p:nvPicPr>
        <p:blipFill>
          <a:blip r:embed="rId7">
            <a:alphaModFix/>
          </a:blip>
          <a:stretch>
            <a:fillRect/>
          </a:stretch>
        </p:blipFill>
        <p:spPr>
          <a:xfrm>
            <a:off x="6650825" y="2657375"/>
            <a:ext cx="609600" cy="609600"/>
          </a:xfrm>
          <a:prstGeom prst="rect">
            <a:avLst/>
          </a:prstGeom>
          <a:noFill/>
          <a:ln>
            <a:noFill/>
          </a:ln>
        </p:spPr>
      </p:pic>
      <p:pic>
        <p:nvPicPr>
          <p:cNvPr id="707" name="Google Shape;707;p39"/>
          <p:cNvPicPr preferRelativeResize="0"/>
          <p:nvPr/>
        </p:nvPicPr>
        <p:blipFill>
          <a:blip r:embed="rId8">
            <a:alphaModFix/>
          </a:blip>
          <a:stretch>
            <a:fillRect/>
          </a:stretch>
        </p:blipFill>
        <p:spPr>
          <a:xfrm>
            <a:off x="6650825" y="3445650"/>
            <a:ext cx="609600" cy="609600"/>
          </a:xfrm>
          <a:prstGeom prst="rect">
            <a:avLst/>
          </a:prstGeom>
          <a:noFill/>
          <a:ln>
            <a:noFill/>
          </a:ln>
        </p:spPr>
      </p:pic>
      <p:pic>
        <p:nvPicPr>
          <p:cNvPr id="708" name="Google Shape;708;p39"/>
          <p:cNvPicPr preferRelativeResize="0"/>
          <p:nvPr/>
        </p:nvPicPr>
        <p:blipFill>
          <a:blip r:embed="rId9">
            <a:alphaModFix/>
          </a:blip>
          <a:stretch>
            <a:fillRect/>
          </a:stretch>
        </p:blipFill>
        <p:spPr>
          <a:xfrm>
            <a:off x="6707975" y="4328175"/>
            <a:ext cx="609600" cy="609600"/>
          </a:xfrm>
          <a:prstGeom prst="rect">
            <a:avLst/>
          </a:prstGeom>
          <a:noFill/>
          <a:ln>
            <a:noFill/>
          </a:ln>
        </p:spPr>
      </p:pic>
      <p:pic>
        <p:nvPicPr>
          <p:cNvPr id="709" name="Google Shape;709;p39"/>
          <p:cNvPicPr preferRelativeResize="0"/>
          <p:nvPr/>
        </p:nvPicPr>
        <p:blipFill>
          <a:blip r:embed="rId10">
            <a:alphaModFix/>
          </a:blip>
          <a:stretch>
            <a:fillRect/>
          </a:stretch>
        </p:blipFill>
        <p:spPr>
          <a:xfrm>
            <a:off x="3669000" y="2658888"/>
            <a:ext cx="609600" cy="609600"/>
          </a:xfrm>
          <a:prstGeom prst="rect">
            <a:avLst/>
          </a:prstGeom>
          <a:noFill/>
          <a:ln>
            <a:noFill/>
          </a:ln>
        </p:spPr>
      </p:pic>
      <p:pic>
        <p:nvPicPr>
          <p:cNvPr id="710" name="Google Shape;710;p39"/>
          <p:cNvPicPr preferRelativeResize="0"/>
          <p:nvPr/>
        </p:nvPicPr>
        <p:blipFill>
          <a:blip r:embed="rId11">
            <a:alphaModFix/>
          </a:blip>
          <a:stretch>
            <a:fillRect/>
          </a:stretch>
        </p:blipFill>
        <p:spPr>
          <a:xfrm>
            <a:off x="3669000" y="3493538"/>
            <a:ext cx="609600" cy="609600"/>
          </a:xfrm>
          <a:prstGeom prst="rect">
            <a:avLst/>
          </a:prstGeom>
          <a:noFill/>
          <a:ln>
            <a:noFill/>
          </a:ln>
        </p:spPr>
      </p:pic>
      <p:pic>
        <p:nvPicPr>
          <p:cNvPr id="711" name="Google Shape;711;p39"/>
          <p:cNvPicPr preferRelativeResize="0"/>
          <p:nvPr/>
        </p:nvPicPr>
        <p:blipFill>
          <a:blip r:embed="rId12">
            <a:alphaModFix/>
          </a:blip>
          <a:stretch>
            <a:fillRect/>
          </a:stretch>
        </p:blipFill>
        <p:spPr>
          <a:xfrm>
            <a:off x="3669000" y="4328200"/>
            <a:ext cx="609600" cy="609600"/>
          </a:xfrm>
          <a:prstGeom prst="rect">
            <a:avLst/>
          </a:prstGeom>
          <a:noFill/>
          <a:ln>
            <a:noFill/>
          </a:ln>
        </p:spPr>
      </p:pic>
      <p:pic>
        <p:nvPicPr>
          <p:cNvPr id="712" name="Google Shape;712;p39"/>
          <p:cNvPicPr preferRelativeResize="0"/>
          <p:nvPr/>
        </p:nvPicPr>
        <p:blipFill>
          <a:blip r:embed="rId13">
            <a:alphaModFix/>
          </a:blip>
          <a:stretch>
            <a:fillRect/>
          </a:stretch>
        </p:blipFill>
        <p:spPr>
          <a:xfrm>
            <a:off x="7557200" y="1784150"/>
            <a:ext cx="609600" cy="609600"/>
          </a:xfrm>
          <a:prstGeom prst="rect">
            <a:avLst/>
          </a:prstGeom>
          <a:noFill/>
          <a:ln>
            <a:noFill/>
          </a:ln>
        </p:spPr>
      </p:pic>
      <p:pic>
        <p:nvPicPr>
          <p:cNvPr id="713" name="Google Shape;713;p39"/>
          <p:cNvPicPr preferRelativeResize="0"/>
          <p:nvPr/>
        </p:nvPicPr>
        <p:blipFill>
          <a:blip r:embed="rId14">
            <a:alphaModFix/>
          </a:blip>
          <a:stretch>
            <a:fillRect/>
          </a:stretch>
        </p:blipFill>
        <p:spPr>
          <a:xfrm>
            <a:off x="7593575" y="2657375"/>
            <a:ext cx="609600" cy="609600"/>
          </a:xfrm>
          <a:prstGeom prst="rect">
            <a:avLst/>
          </a:prstGeom>
          <a:noFill/>
          <a:ln>
            <a:noFill/>
          </a:ln>
        </p:spPr>
      </p:pic>
      <p:pic>
        <p:nvPicPr>
          <p:cNvPr id="714" name="Google Shape;714;p39"/>
          <p:cNvPicPr preferRelativeResize="0"/>
          <p:nvPr/>
        </p:nvPicPr>
        <p:blipFill>
          <a:blip r:embed="rId15">
            <a:alphaModFix/>
          </a:blip>
          <a:stretch>
            <a:fillRect/>
          </a:stretch>
        </p:blipFill>
        <p:spPr>
          <a:xfrm>
            <a:off x="7593575" y="3492775"/>
            <a:ext cx="609600" cy="609600"/>
          </a:xfrm>
          <a:prstGeom prst="rect">
            <a:avLst/>
          </a:prstGeom>
          <a:noFill/>
          <a:ln>
            <a:noFill/>
          </a:ln>
        </p:spPr>
      </p:pic>
      <p:pic>
        <p:nvPicPr>
          <p:cNvPr id="715" name="Google Shape;715;p39"/>
          <p:cNvPicPr preferRelativeResize="0"/>
          <p:nvPr/>
        </p:nvPicPr>
        <p:blipFill>
          <a:blip r:embed="rId16">
            <a:alphaModFix/>
          </a:blip>
          <a:stretch>
            <a:fillRect/>
          </a:stretch>
        </p:blipFill>
        <p:spPr>
          <a:xfrm>
            <a:off x="7622138" y="4328175"/>
            <a:ext cx="609600" cy="609600"/>
          </a:xfrm>
          <a:prstGeom prst="rect">
            <a:avLst/>
          </a:prstGeom>
          <a:noFill/>
          <a:ln>
            <a:noFill/>
          </a:ln>
        </p:spPr>
      </p:pic>
      <p:pic>
        <p:nvPicPr>
          <p:cNvPr id="716" name="Google Shape;716;p39"/>
          <p:cNvPicPr preferRelativeResize="0"/>
          <p:nvPr/>
        </p:nvPicPr>
        <p:blipFill>
          <a:blip r:embed="rId17">
            <a:alphaModFix/>
          </a:blip>
          <a:stretch>
            <a:fillRect/>
          </a:stretch>
        </p:blipFill>
        <p:spPr>
          <a:xfrm>
            <a:off x="3638500" y="1824250"/>
            <a:ext cx="609600" cy="609600"/>
          </a:xfrm>
          <a:prstGeom prst="rect">
            <a:avLst/>
          </a:prstGeom>
          <a:noFill/>
          <a:ln>
            <a:noFill/>
          </a:ln>
        </p:spPr>
      </p:pic>
      <p:pic>
        <p:nvPicPr>
          <p:cNvPr id="717" name="Google Shape;717;p39"/>
          <p:cNvPicPr preferRelativeResize="0"/>
          <p:nvPr/>
        </p:nvPicPr>
        <p:blipFill>
          <a:blip r:embed="rId18">
            <a:alphaModFix/>
          </a:blip>
          <a:stretch>
            <a:fillRect/>
          </a:stretch>
        </p:blipFill>
        <p:spPr>
          <a:xfrm>
            <a:off x="2874175" y="1784150"/>
            <a:ext cx="609600" cy="609600"/>
          </a:xfrm>
          <a:prstGeom prst="rect">
            <a:avLst/>
          </a:prstGeom>
          <a:noFill/>
          <a:ln>
            <a:noFill/>
          </a:ln>
        </p:spPr>
      </p:pic>
      <p:sp>
        <p:nvSpPr>
          <p:cNvPr id="718" name="Google Shape;718;p39"/>
          <p:cNvSpPr txBox="1"/>
          <p:nvPr/>
        </p:nvSpPr>
        <p:spPr>
          <a:xfrm>
            <a:off x="1904975" y="1205600"/>
            <a:ext cx="685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b="1" lang="en-GB">
                <a:latin typeface="Raleway"/>
                <a:ea typeface="Raleway"/>
                <a:cs typeface="Raleway"/>
                <a:sym typeface="Raleway"/>
              </a:rPr>
              <a:t>Digital    Physical                                                      Digital         Physical   </a:t>
            </a:r>
            <a:r>
              <a:rPr lang="en-GB"/>
              <a:t>     </a:t>
            </a:r>
            <a:endParaRPr>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40"/>
          <p:cNvSpPr txBox="1"/>
          <p:nvPr>
            <p:ph type="title"/>
          </p:nvPr>
        </p:nvSpPr>
        <p:spPr>
          <a:xfrm>
            <a:off x="617338" y="722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Digital vs Physical FGSM - GAN Reconstructed  Images</a:t>
            </a:r>
            <a:endParaRPr sz="1800"/>
          </a:p>
        </p:txBody>
      </p:sp>
      <p:sp>
        <p:nvSpPr>
          <p:cNvPr id="724" name="Google Shape;724;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
        <p:nvSpPr>
          <p:cNvPr id="725" name="Google Shape;725;p40"/>
          <p:cNvSpPr/>
          <p:nvPr/>
        </p:nvSpPr>
        <p:spPr>
          <a:xfrm>
            <a:off x="996850" y="1819304"/>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726" name="Google Shape;726;p40"/>
          <p:cNvSpPr/>
          <p:nvPr/>
        </p:nvSpPr>
        <p:spPr>
          <a:xfrm rot="-5400000">
            <a:off x="1325124" y="1354087"/>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p:nvPr/>
        </p:nvSpPr>
        <p:spPr>
          <a:xfrm>
            <a:off x="884075" y="1815104"/>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Clean Image </a:t>
            </a:r>
            <a:endParaRPr sz="1100">
              <a:solidFill>
                <a:srgbClr val="FFFFFF"/>
              </a:solidFill>
              <a:latin typeface="Lato"/>
              <a:ea typeface="Lato"/>
              <a:cs typeface="Lato"/>
              <a:sym typeface="Lato"/>
            </a:endParaRPr>
          </a:p>
          <a:p>
            <a:pPr indent="0" lvl="0" marL="0" rtl="0" algn="l">
              <a:spcBef>
                <a:spcPts val="0"/>
              </a:spcBef>
              <a:spcAft>
                <a:spcPts val="0"/>
              </a:spcAft>
              <a:buClr>
                <a:srgbClr val="000000"/>
              </a:buClr>
              <a:buSzPts val="1100"/>
              <a:buFont typeface="Arial"/>
              <a:buNone/>
            </a:pPr>
            <a:r>
              <a:rPr lang="en-GB" sz="1100">
                <a:solidFill>
                  <a:srgbClr val="FFFFFF"/>
                </a:solidFill>
                <a:latin typeface="Lato"/>
                <a:ea typeface="Lato"/>
                <a:cs typeface="Lato"/>
                <a:sym typeface="Lato"/>
              </a:rPr>
              <a:t>(eps = 0 )</a:t>
            </a:r>
            <a:endParaRPr sz="1000">
              <a:solidFill>
                <a:srgbClr val="FFFFFF"/>
              </a:solidFill>
              <a:latin typeface="Roboto Medium"/>
              <a:ea typeface="Roboto Medium"/>
              <a:cs typeface="Roboto Medium"/>
              <a:sym typeface="Roboto Medium"/>
            </a:endParaRPr>
          </a:p>
        </p:txBody>
      </p:sp>
      <p:sp>
        <p:nvSpPr>
          <p:cNvPr id="728" name="Google Shape;728;p40"/>
          <p:cNvSpPr/>
          <p:nvPr/>
        </p:nvSpPr>
        <p:spPr>
          <a:xfrm rot="-5400000">
            <a:off x="1329738" y="22012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888689" y="26622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0.005)</a:t>
            </a:r>
            <a:endParaRPr sz="1000">
              <a:solidFill>
                <a:srgbClr val="FFFFFF"/>
              </a:solidFill>
              <a:latin typeface="Roboto Medium"/>
              <a:ea typeface="Roboto Medium"/>
              <a:cs typeface="Roboto Medium"/>
              <a:sym typeface="Roboto Medium"/>
            </a:endParaRPr>
          </a:p>
        </p:txBody>
      </p:sp>
      <p:sp>
        <p:nvSpPr>
          <p:cNvPr id="730" name="Google Shape;730;p40"/>
          <p:cNvSpPr/>
          <p:nvPr/>
        </p:nvSpPr>
        <p:spPr>
          <a:xfrm>
            <a:off x="1073233" y="3504579"/>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731" name="Google Shape;731;p40"/>
          <p:cNvSpPr/>
          <p:nvPr/>
        </p:nvSpPr>
        <p:spPr>
          <a:xfrm rot="-5400000">
            <a:off x="1288732" y="303936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a:off x="900833" y="350072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0.02)</a:t>
            </a:r>
            <a:endParaRPr sz="1000">
              <a:solidFill>
                <a:srgbClr val="FFFFFF"/>
              </a:solidFill>
              <a:latin typeface="Roboto Medium"/>
              <a:ea typeface="Roboto Medium"/>
              <a:cs typeface="Roboto Medium"/>
              <a:sym typeface="Roboto Medium"/>
            </a:endParaRPr>
          </a:p>
        </p:txBody>
      </p:sp>
      <p:sp>
        <p:nvSpPr>
          <p:cNvPr id="733" name="Google Shape;733;p40"/>
          <p:cNvSpPr/>
          <p:nvPr/>
        </p:nvSpPr>
        <p:spPr>
          <a:xfrm>
            <a:off x="1099736" y="4342692"/>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734" name="Google Shape;734;p40"/>
          <p:cNvSpPr/>
          <p:nvPr/>
        </p:nvSpPr>
        <p:spPr>
          <a:xfrm rot="-5400000">
            <a:off x="1319110" y="3880075"/>
            <a:ext cx="648550" cy="1419150"/>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933811" y="433969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0.07)</a:t>
            </a:r>
            <a:endParaRPr sz="1000">
              <a:solidFill>
                <a:srgbClr val="FFFFFF"/>
              </a:solidFill>
              <a:latin typeface="Roboto Medium"/>
              <a:ea typeface="Roboto Medium"/>
              <a:cs typeface="Roboto Medium"/>
              <a:sym typeface="Roboto Medium"/>
            </a:endParaRPr>
          </a:p>
        </p:txBody>
      </p:sp>
      <p:pic>
        <p:nvPicPr>
          <p:cNvPr id="736" name="Google Shape;736;p40"/>
          <p:cNvPicPr preferRelativeResize="0"/>
          <p:nvPr/>
        </p:nvPicPr>
        <p:blipFill>
          <a:blip r:embed="rId3">
            <a:alphaModFix/>
          </a:blip>
          <a:stretch>
            <a:fillRect/>
          </a:stretch>
        </p:blipFill>
        <p:spPr>
          <a:xfrm>
            <a:off x="4138863" y="2572725"/>
            <a:ext cx="609600" cy="609600"/>
          </a:xfrm>
          <a:prstGeom prst="rect">
            <a:avLst/>
          </a:prstGeom>
          <a:noFill/>
          <a:ln>
            <a:noFill/>
          </a:ln>
        </p:spPr>
      </p:pic>
      <p:pic>
        <p:nvPicPr>
          <p:cNvPr id="737" name="Google Shape;737;p40"/>
          <p:cNvPicPr preferRelativeResize="0"/>
          <p:nvPr/>
        </p:nvPicPr>
        <p:blipFill>
          <a:blip r:embed="rId4">
            <a:alphaModFix/>
          </a:blip>
          <a:stretch>
            <a:fillRect/>
          </a:stretch>
        </p:blipFill>
        <p:spPr>
          <a:xfrm>
            <a:off x="4138863" y="3442338"/>
            <a:ext cx="609600" cy="609600"/>
          </a:xfrm>
          <a:prstGeom prst="rect">
            <a:avLst/>
          </a:prstGeom>
          <a:noFill/>
          <a:ln>
            <a:noFill/>
          </a:ln>
        </p:spPr>
      </p:pic>
      <p:pic>
        <p:nvPicPr>
          <p:cNvPr id="738" name="Google Shape;738;p40"/>
          <p:cNvPicPr preferRelativeResize="0"/>
          <p:nvPr/>
        </p:nvPicPr>
        <p:blipFill>
          <a:blip r:embed="rId5">
            <a:alphaModFix/>
          </a:blip>
          <a:stretch>
            <a:fillRect/>
          </a:stretch>
        </p:blipFill>
        <p:spPr>
          <a:xfrm>
            <a:off x="4138850" y="4311950"/>
            <a:ext cx="609600" cy="609600"/>
          </a:xfrm>
          <a:prstGeom prst="rect">
            <a:avLst/>
          </a:prstGeom>
          <a:noFill/>
          <a:ln>
            <a:noFill/>
          </a:ln>
        </p:spPr>
      </p:pic>
      <p:pic>
        <p:nvPicPr>
          <p:cNvPr id="739" name="Google Shape;739;p40"/>
          <p:cNvPicPr preferRelativeResize="0"/>
          <p:nvPr/>
        </p:nvPicPr>
        <p:blipFill>
          <a:blip r:embed="rId6">
            <a:alphaModFix/>
          </a:blip>
          <a:stretch>
            <a:fillRect/>
          </a:stretch>
        </p:blipFill>
        <p:spPr>
          <a:xfrm>
            <a:off x="7325625" y="2609625"/>
            <a:ext cx="609600" cy="609600"/>
          </a:xfrm>
          <a:prstGeom prst="rect">
            <a:avLst/>
          </a:prstGeom>
          <a:noFill/>
          <a:ln>
            <a:noFill/>
          </a:ln>
        </p:spPr>
      </p:pic>
      <p:pic>
        <p:nvPicPr>
          <p:cNvPr id="740" name="Google Shape;740;p40"/>
          <p:cNvPicPr preferRelativeResize="0"/>
          <p:nvPr/>
        </p:nvPicPr>
        <p:blipFill>
          <a:blip r:embed="rId7">
            <a:alphaModFix/>
          </a:blip>
          <a:stretch>
            <a:fillRect/>
          </a:stretch>
        </p:blipFill>
        <p:spPr>
          <a:xfrm>
            <a:off x="7325625" y="3456775"/>
            <a:ext cx="609600" cy="609600"/>
          </a:xfrm>
          <a:prstGeom prst="rect">
            <a:avLst/>
          </a:prstGeom>
          <a:noFill/>
          <a:ln>
            <a:noFill/>
          </a:ln>
        </p:spPr>
      </p:pic>
      <p:pic>
        <p:nvPicPr>
          <p:cNvPr id="741" name="Google Shape;741;p40"/>
          <p:cNvPicPr preferRelativeResize="0"/>
          <p:nvPr/>
        </p:nvPicPr>
        <p:blipFill>
          <a:blip r:embed="rId8">
            <a:alphaModFix/>
          </a:blip>
          <a:stretch>
            <a:fillRect/>
          </a:stretch>
        </p:blipFill>
        <p:spPr>
          <a:xfrm>
            <a:off x="7325613" y="4303925"/>
            <a:ext cx="609600" cy="609600"/>
          </a:xfrm>
          <a:prstGeom prst="rect">
            <a:avLst/>
          </a:prstGeom>
          <a:noFill/>
          <a:ln>
            <a:noFill/>
          </a:ln>
        </p:spPr>
      </p:pic>
      <p:pic>
        <p:nvPicPr>
          <p:cNvPr id="742" name="Google Shape;742;p40"/>
          <p:cNvPicPr preferRelativeResize="0"/>
          <p:nvPr/>
        </p:nvPicPr>
        <p:blipFill>
          <a:blip r:embed="rId9">
            <a:alphaModFix/>
          </a:blip>
          <a:stretch>
            <a:fillRect/>
          </a:stretch>
        </p:blipFill>
        <p:spPr>
          <a:xfrm>
            <a:off x="7325625" y="1811275"/>
            <a:ext cx="609600" cy="609600"/>
          </a:xfrm>
          <a:prstGeom prst="rect">
            <a:avLst/>
          </a:prstGeom>
          <a:noFill/>
          <a:ln>
            <a:noFill/>
          </a:ln>
        </p:spPr>
      </p:pic>
      <p:pic>
        <p:nvPicPr>
          <p:cNvPr id="743" name="Google Shape;743;p40"/>
          <p:cNvPicPr preferRelativeResize="0"/>
          <p:nvPr/>
        </p:nvPicPr>
        <p:blipFill>
          <a:blip r:embed="rId10">
            <a:alphaModFix/>
          </a:blip>
          <a:stretch>
            <a:fillRect/>
          </a:stretch>
        </p:blipFill>
        <p:spPr>
          <a:xfrm>
            <a:off x="4138863" y="1741975"/>
            <a:ext cx="609600" cy="609600"/>
          </a:xfrm>
          <a:prstGeom prst="rect">
            <a:avLst/>
          </a:prstGeom>
          <a:noFill/>
          <a:ln>
            <a:noFill/>
          </a:ln>
        </p:spPr>
      </p:pic>
      <p:pic>
        <p:nvPicPr>
          <p:cNvPr id="744" name="Google Shape;744;p40"/>
          <p:cNvPicPr preferRelativeResize="0"/>
          <p:nvPr/>
        </p:nvPicPr>
        <p:blipFill>
          <a:blip r:embed="rId11">
            <a:alphaModFix/>
          </a:blip>
          <a:stretch>
            <a:fillRect/>
          </a:stretch>
        </p:blipFill>
        <p:spPr>
          <a:xfrm>
            <a:off x="2958025" y="4300313"/>
            <a:ext cx="609600" cy="609600"/>
          </a:xfrm>
          <a:prstGeom prst="rect">
            <a:avLst/>
          </a:prstGeom>
          <a:noFill/>
          <a:ln>
            <a:noFill/>
          </a:ln>
        </p:spPr>
      </p:pic>
      <p:pic>
        <p:nvPicPr>
          <p:cNvPr id="745" name="Google Shape;745;p40"/>
          <p:cNvPicPr preferRelativeResize="0"/>
          <p:nvPr/>
        </p:nvPicPr>
        <p:blipFill>
          <a:blip r:embed="rId12">
            <a:alphaModFix/>
          </a:blip>
          <a:stretch>
            <a:fillRect/>
          </a:stretch>
        </p:blipFill>
        <p:spPr>
          <a:xfrm>
            <a:off x="2958025" y="3452575"/>
            <a:ext cx="609600" cy="609600"/>
          </a:xfrm>
          <a:prstGeom prst="rect">
            <a:avLst/>
          </a:prstGeom>
          <a:noFill/>
          <a:ln>
            <a:noFill/>
          </a:ln>
        </p:spPr>
      </p:pic>
      <p:pic>
        <p:nvPicPr>
          <p:cNvPr id="746" name="Google Shape;746;p40"/>
          <p:cNvPicPr preferRelativeResize="0"/>
          <p:nvPr/>
        </p:nvPicPr>
        <p:blipFill>
          <a:blip r:embed="rId13">
            <a:alphaModFix/>
          </a:blip>
          <a:stretch>
            <a:fillRect/>
          </a:stretch>
        </p:blipFill>
        <p:spPr>
          <a:xfrm>
            <a:off x="2956413" y="2604825"/>
            <a:ext cx="609600" cy="609600"/>
          </a:xfrm>
          <a:prstGeom prst="rect">
            <a:avLst/>
          </a:prstGeom>
          <a:noFill/>
          <a:ln>
            <a:noFill/>
          </a:ln>
        </p:spPr>
      </p:pic>
      <p:pic>
        <p:nvPicPr>
          <p:cNvPr id="747" name="Google Shape;747;p40"/>
          <p:cNvPicPr preferRelativeResize="0"/>
          <p:nvPr/>
        </p:nvPicPr>
        <p:blipFill>
          <a:blip r:embed="rId14">
            <a:alphaModFix/>
          </a:blip>
          <a:stretch>
            <a:fillRect/>
          </a:stretch>
        </p:blipFill>
        <p:spPr>
          <a:xfrm>
            <a:off x="2935200" y="1760225"/>
            <a:ext cx="609600" cy="609622"/>
          </a:xfrm>
          <a:prstGeom prst="rect">
            <a:avLst/>
          </a:prstGeom>
          <a:noFill/>
          <a:ln>
            <a:noFill/>
          </a:ln>
        </p:spPr>
      </p:pic>
      <p:pic>
        <p:nvPicPr>
          <p:cNvPr id="748" name="Google Shape;748;p40"/>
          <p:cNvPicPr preferRelativeResize="0"/>
          <p:nvPr/>
        </p:nvPicPr>
        <p:blipFill>
          <a:blip r:embed="rId15">
            <a:alphaModFix/>
          </a:blip>
          <a:stretch>
            <a:fillRect/>
          </a:stretch>
        </p:blipFill>
        <p:spPr>
          <a:xfrm>
            <a:off x="5993164" y="1794398"/>
            <a:ext cx="608400" cy="608400"/>
          </a:xfrm>
          <a:prstGeom prst="rect">
            <a:avLst/>
          </a:prstGeom>
          <a:noFill/>
          <a:ln>
            <a:noFill/>
          </a:ln>
        </p:spPr>
      </p:pic>
      <p:pic>
        <p:nvPicPr>
          <p:cNvPr id="749" name="Google Shape;749;p40"/>
          <p:cNvPicPr preferRelativeResize="0"/>
          <p:nvPr/>
        </p:nvPicPr>
        <p:blipFill>
          <a:blip r:embed="rId16">
            <a:alphaModFix/>
          </a:blip>
          <a:stretch>
            <a:fillRect/>
          </a:stretch>
        </p:blipFill>
        <p:spPr>
          <a:xfrm>
            <a:off x="5993163" y="2606623"/>
            <a:ext cx="608400" cy="608400"/>
          </a:xfrm>
          <a:prstGeom prst="rect">
            <a:avLst/>
          </a:prstGeom>
          <a:noFill/>
          <a:ln>
            <a:noFill/>
          </a:ln>
        </p:spPr>
      </p:pic>
      <p:pic>
        <p:nvPicPr>
          <p:cNvPr id="750" name="Google Shape;750;p40"/>
          <p:cNvPicPr preferRelativeResize="0"/>
          <p:nvPr/>
        </p:nvPicPr>
        <p:blipFill>
          <a:blip r:embed="rId17">
            <a:alphaModFix/>
          </a:blip>
          <a:stretch>
            <a:fillRect/>
          </a:stretch>
        </p:blipFill>
        <p:spPr>
          <a:xfrm>
            <a:off x="5993163" y="3457373"/>
            <a:ext cx="608400" cy="608400"/>
          </a:xfrm>
          <a:prstGeom prst="rect">
            <a:avLst/>
          </a:prstGeom>
          <a:noFill/>
          <a:ln>
            <a:noFill/>
          </a:ln>
        </p:spPr>
      </p:pic>
      <p:pic>
        <p:nvPicPr>
          <p:cNvPr id="751" name="Google Shape;751;p40"/>
          <p:cNvPicPr preferRelativeResize="0"/>
          <p:nvPr/>
        </p:nvPicPr>
        <p:blipFill>
          <a:blip r:embed="rId18">
            <a:alphaModFix/>
          </a:blip>
          <a:stretch>
            <a:fillRect/>
          </a:stretch>
        </p:blipFill>
        <p:spPr>
          <a:xfrm>
            <a:off x="5985575" y="4308125"/>
            <a:ext cx="608400" cy="608400"/>
          </a:xfrm>
          <a:prstGeom prst="rect">
            <a:avLst/>
          </a:prstGeom>
          <a:noFill/>
          <a:ln>
            <a:noFill/>
          </a:ln>
        </p:spPr>
      </p:pic>
      <p:sp>
        <p:nvSpPr>
          <p:cNvPr id="752" name="Google Shape;752;p40"/>
          <p:cNvSpPr/>
          <p:nvPr/>
        </p:nvSpPr>
        <p:spPr>
          <a:xfrm>
            <a:off x="268113" y="174305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 1</a:t>
            </a:r>
            <a:endParaRPr sz="2600">
              <a:solidFill>
                <a:srgbClr val="FFFFFF"/>
              </a:solidFill>
              <a:latin typeface="Roboto Thin"/>
              <a:ea typeface="Roboto Thin"/>
              <a:cs typeface="Roboto Thin"/>
              <a:sym typeface="Roboto Thin"/>
            </a:endParaRPr>
          </a:p>
        </p:txBody>
      </p:sp>
      <p:sp>
        <p:nvSpPr>
          <p:cNvPr id="753" name="Google Shape;753;p40"/>
          <p:cNvSpPr txBox="1"/>
          <p:nvPr/>
        </p:nvSpPr>
        <p:spPr>
          <a:xfrm>
            <a:off x="2917825" y="1293950"/>
            <a:ext cx="7830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GB">
                <a:latin typeface="Raleway"/>
                <a:ea typeface="Raleway"/>
                <a:cs typeface="Raleway"/>
                <a:sym typeface="Raleway"/>
              </a:rPr>
              <a:t>Digital</a:t>
            </a:r>
            <a:endParaRPr/>
          </a:p>
        </p:txBody>
      </p:sp>
      <p:sp>
        <p:nvSpPr>
          <p:cNvPr id="754" name="Google Shape;754;p40"/>
          <p:cNvSpPr txBox="1"/>
          <p:nvPr/>
        </p:nvSpPr>
        <p:spPr>
          <a:xfrm>
            <a:off x="3706700" y="1194825"/>
            <a:ext cx="1534200" cy="7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GB">
                <a:latin typeface="Raleway"/>
                <a:ea typeface="Raleway"/>
                <a:cs typeface="Raleway"/>
                <a:sym typeface="Raleway"/>
              </a:rPr>
              <a:t>Digital</a:t>
            </a:r>
            <a:r>
              <a:rPr lang="en-GB"/>
              <a:t> </a:t>
            </a:r>
            <a:r>
              <a:rPr b="1" lang="en-GB">
                <a:latin typeface="Raleway"/>
                <a:ea typeface="Raleway"/>
                <a:cs typeface="Raleway"/>
                <a:sym typeface="Raleway"/>
              </a:rPr>
              <a:t>Reconstructed</a:t>
            </a:r>
            <a:endParaRPr/>
          </a:p>
        </p:txBody>
      </p:sp>
      <p:sp>
        <p:nvSpPr>
          <p:cNvPr id="755" name="Google Shape;755;p40"/>
          <p:cNvSpPr txBox="1"/>
          <p:nvPr/>
        </p:nvSpPr>
        <p:spPr>
          <a:xfrm>
            <a:off x="5897288" y="1293950"/>
            <a:ext cx="9003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aleway"/>
                <a:ea typeface="Raleway"/>
                <a:cs typeface="Raleway"/>
                <a:sym typeface="Raleway"/>
              </a:rPr>
              <a:t>Physical</a:t>
            </a:r>
            <a:endParaRPr/>
          </a:p>
        </p:txBody>
      </p:sp>
      <p:sp>
        <p:nvSpPr>
          <p:cNvPr id="756" name="Google Shape;756;p40"/>
          <p:cNvSpPr txBox="1"/>
          <p:nvPr/>
        </p:nvSpPr>
        <p:spPr>
          <a:xfrm>
            <a:off x="6890475" y="1194825"/>
            <a:ext cx="1479900" cy="7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GB">
                <a:latin typeface="Raleway"/>
                <a:ea typeface="Raleway"/>
                <a:cs typeface="Raleway"/>
                <a:sym typeface="Raleway"/>
              </a:rPr>
              <a:t>Physical</a:t>
            </a:r>
            <a:endParaRPr b="1">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100"/>
              <a:buFont typeface="Arial"/>
              <a:buNone/>
            </a:pPr>
            <a:r>
              <a:rPr b="1" lang="en-GB">
                <a:latin typeface="Raleway"/>
                <a:ea typeface="Raleway"/>
                <a:cs typeface="Raleway"/>
                <a:sym typeface="Raleway"/>
              </a:rPr>
              <a:t>Reconstructed</a:t>
            </a:r>
            <a:endParaRPr b="1">
              <a:latin typeface="Raleway"/>
              <a:ea typeface="Raleway"/>
              <a:cs typeface="Raleway"/>
              <a:sym typeface="Raleway"/>
            </a:endParaRPr>
          </a:p>
        </p:txBody>
      </p:sp>
      <p:sp>
        <p:nvSpPr>
          <p:cNvPr id="757" name="Google Shape;757;p40"/>
          <p:cNvSpPr/>
          <p:nvPr/>
        </p:nvSpPr>
        <p:spPr>
          <a:xfrm>
            <a:off x="258314" y="25896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latin typeface="Lato"/>
                <a:ea typeface="Lato"/>
                <a:cs typeface="Lato"/>
                <a:sym typeface="Lato"/>
              </a:rPr>
              <a:t> </a:t>
            </a:r>
            <a:r>
              <a:rPr lang="en-GB" sz="2600">
                <a:solidFill>
                  <a:srgbClr val="FFFFFF"/>
                </a:solidFill>
                <a:latin typeface="Roboto Thin"/>
                <a:ea typeface="Roboto Thin"/>
                <a:cs typeface="Roboto Thin"/>
                <a:sym typeface="Roboto Thin"/>
              </a:rPr>
              <a:t>2</a:t>
            </a:r>
            <a:endParaRPr sz="2600">
              <a:solidFill>
                <a:srgbClr val="FFFFFF"/>
              </a:solidFill>
              <a:latin typeface="Roboto Thin"/>
              <a:ea typeface="Roboto Thin"/>
              <a:cs typeface="Roboto Thin"/>
              <a:sym typeface="Roboto Thin"/>
            </a:endParaRPr>
          </a:p>
        </p:txBody>
      </p:sp>
      <p:sp>
        <p:nvSpPr>
          <p:cNvPr id="758" name="Google Shape;758;p40"/>
          <p:cNvSpPr/>
          <p:nvPr/>
        </p:nvSpPr>
        <p:spPr>
          <a:xfrm>
            <a:off x="270445" y="342753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 3</a:t>
            </a:r>
            <a:endParaRPr sz="2600">
              <a:solidFill>
                <a:srgbClr val="FFFFFF"/>
              </a:solidFill>
              <a:latin typeface="Roboto Thin"/>
              <a:ea typeface="Roboto Thin"/>
              <a:cs typeface="Roboto Thin"/>
              <a:sym typeface="Roboto Thin"/>
            </a:endParaRPr>
          </a:p>
        </p:txBody>
      </p:sp>
      <p:sp>
        <p:nvSpPr>
          <p:cNvPr id="759" name="Google Shape;759;p40"/>
          <p:cNvSpPr/>
          <p:nvPr/>
        </p:nvSpPr>
        <p:spPr>
          <a:xfrm>
            <a:off x="269998" y="42653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chemeClr val="lt1"/>
                </a:solidFill>
                <a:latin typeface="Lato"/>
                <a:ea typeface="Lato"/>
                <a:cs typeface="Lato"/>
                <a:sym typeface="Lato"/>
              </a:rPr>
              <a:t> </a:t>
            </a:r>
            <a:r>
              <a:rPr lang="en-GB" sz="2600">
                <a:solidFill>
                  <a:srgbClr val="FFFFFF"/>
                </a:solidFill>
                <a:latin typeface="Roboto Thin"/>
                <a:ea typeface="Roboto Thin"/>
                <a:cs typeface="Roboto Thin"/>
                <a:sym typeface="Roboto Thin"/>
              </a:rPr>
              <a:t>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3" name="Shape 763"/>
        <p:cNvGrpSpPr/>
        <p:nvPr/>
      </p:nvGrpSpPr>
      <p:grpSpPr>
        <a:xfrm>
          <a:off x="0" y="0"/>
          <a:ext cx="0" cy="0"/>
          <a:chOff x="0" y="0"/>
          <a:chExt cx="0" cy="0"/>
        </a:xfrm>
      </p:grpSpPr>
      <p:sp>
        <p:nvSpPr>
          <p:cNvPr id="764" name="Google Shape;764;p41"/>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800"/>
              <a:t>Digital vs Physical FGSM Reconstructed  Images</a:t>
            </a:r>
            <a:endParaRPr/>
          </a:p>
        </p:txBody>
      </p:sp>
      <p:sp>
        <p:nvSpPr>
          <p:cNvPr id="765" name="Google Shape;765;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766" name="Google Shape;766;p41"/>
          <p:cNvPicPr preferRelativeResize="0"/>
          <p:nvPr/>
        </p:nvPicPr>
        <p:blipFill>
          <a:blip r:embed="rId3">
            <a:alphaModFix/>
          </a:blip>
          <a:stretch>
            <a:fillRect/>
          </a:stretch>
        </p:blipFill>
        <p:spPr>
          <a:xfrm>
            <a:off x="3015850" y="2419350"/>
            <a:ext cx="609600" cy="609600"/>
          </a:xfrm>
          <a:prstGeom prst="rect">
            <a:avLst/>
          </a:prstGeom>
          <a:noFill/>
          <a:ln>
            <a:noFill/>
          </a:ln>
        </p:spPr>
      </p:pic>
      <p:pic>
        <p:nvPicPr>
          <p:cNvPr id="767" name="Google Shape;767;p41"/>
          <p:cNvPicPr preferRelativeResize="0"/>
          <p:nvPr/>
        </p:nvPicPr>
        <p:blipFill>
          <a:blip r:embed="rId4">
            <a:alphaModFix/>
          </a:blip>
          <a:stretch>
            <a:fillRect/>
          </a:stretch>
        </p:blipFill>
        <p:spPr>
          <a:xfrm>
            <a:off x="6760538" y="2419350"/>
            <a:ext cx="609600" cy="609600"/>
          </a:xfrm>
          <a:prstGeom prst="rect">
            <a:avLst/>
          </a:prstGeom>
          <a:noFill/>
          <a:ln>
            <a:noFill/>
          </a:ln>
        </p:spPr>
      </p:pic>
      <p:pic>
        <p:nvPicPr>
          <p:cNvPr id="768" name="Google Shape;768;p41"/>
          <p:cNvPicPr preferRelativeResize="0"/>
          <p:nvPr/>
        </p:nvPicPr>
        <p:blipFill>
          <a:blip r:embed="rId5">
            <a:alphaModFix/>
          </a:blip>
          <a:stretch>
            <a:fillRect/>
          </a:stretch>
        </p:blipFill>
        <p:spPr>
          <a:xfrm>
            <a:off x="5151425" y="2407050"/>
            <a:ext cx="609600" cy="634212"/>
          </a:xfrm>
          <a:prstGeom prst="rect">
            <a:avLst/>
          </a:prstGeom>
          <a:noFill/>
          <a:ln>
            <a:noFill/>
          </a:ln>
        </p:spPr>
      </p:pic>
      <p:pic>
        <p:nvPicPr>
          <p:cNvPr id="769" name="Google Shape;769;p41"/>
          <p:cNvPicPr preferRelativeResize="0"/>
          <p:nvPr/>
        </p:nvPicPr>
        <p:blipFill>
          <a:blip r:embed="rId6">
            <a:alphaModFix/>
          </a:blip>
          <a:stretch>
            <a:fillRect/>
          </a:stretch>
        </p:blipFill>
        <p:spPr>
          <a:xfrm>
            <a:off x="1563975" y="2407038"/>
            <a:ext cx="609600" cy="609600"/>
          </a:xfrm>
          <a:prstGeom prst="rect">
            <a:avLst/>
          </a:prstGeom>
          <a:noFill/>
          <a:ln>
            <a:noFill/>
          </a:ln>
        </p:spPr>
      </p:pic>
      <p:sp>
        <p:nvSpPr>
          <p:cNvPr id="770" name="Google Shape;770;p41"/>
          <p:cNvSpPr txBox="1"/>
          <p:nvPr/>
        </p:nvSpPr>
        <p:spPr>
          <a:xfrm>
            <a:off x="1498725" y="1840200"/>
            <a:ext cx="74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aleway"/>
                <a:ea typeface="Raleway"/>
                <a:cs typeface="Raleway"/>
                <a:sym typeface="Raleway"/>
              </a:rPr>
              <a:t>Digital</a:t>
            </a:r>
            <a:r>
              <a:rPr lang="en-GB"/>
              <a:t> </a:t>
            </a:r>
            <a:endParaRPr/>
          </a:p>
        </p:txBody>
      </p:sp>
      <p:sp>
        <p:nvSpPr>
          <p:cNvPr id="771" name="Google Shape;771;p41"/>
          <p:cNvSpPr txBox="1"/>
          <p:nvPr/>
        </p:nvSpPr>
        <p:spPr>
          <a:xfrm>
            <a:off x="2577250" y="1666950"/>
            <a:ext cx="1486800" cy="7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Raleway"/>
                <a:ea typeface="Raleway"/>
                <a:cs typeface="Raleway"/>
                <a:sym typeface="Raleway"/>
              </a:rPr>
              <a:t>Digital</a:t>
            </a:r>
            <a:endParaRPr b="1">
              <a:latin typeface="Raleway"/>
              <a:ea typeface="Raleway"/>
              <a:cs typeface="Raleway"/>
              <a:sym typeface="Raleway"/>
            </a:endParaRPr>
          </a:p>
          <a:p>
            <a:pPr indent="0" lvl="0" marL="0" rtl="0" algn="ctr">
              <a:spcBef>
                <a:spcPts val="0"/>
              </a:spcBef>
              <a:spcAft>
                <a:spcPts val="0"/>
              </a:spcAft>
              <a:buNone/>
            </a:pPr>
            <a:r>
              <a:rPr b="1" lang="en-GB">
                <a:latin typeface="Raleway"/>
                <a:ea typeface="Raleway"/>
                <a:cs typeface="Raleway"/>
                <a:sym typeface="Raleway"/>
              </a:rPr>
              <a:t>Reconstructed</a:t>
            </a:r>
            <a:endParaRPr/>
          </a:p>
        </p:txBody>
      </p:sp>
      <p:sp>
        <p:nvSpPr>
          <p:cNvPr id="772" name="Google Shape;772;p41"/>
          <p:cNvSpPr txBox="1"/>
          <p:nvPr/>
        </p:nvSpPr>
        <p:spPr>
          <a:xfrm>
            <a:off x="4992575" y="1769400"/>
            <a:ext cx="92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aleway"/>
                <a:ea typeface="Raleway"/>
                <a:cs typeface="Raleway"/>
                <a:sym typeface="Raleway"/>
              </a:rPr>
              <a:t>Physical</a:t>
            </a:r>
            <a:r>
              <a:rPr b="1" lang="en-GB">
                <a:latin typeface="Raleway"/>
                <a:ea typeface="Raleway"/>
                <a:cs typeface="Raleway"/>
                <a:sym typeface="Raleway"/>
              </a:rPr>
              <a:t> </a:t>
            </a:r>
            <a:endParaRPr/>
          </a:p>
        </p:txBody>
      </p:sp>
      <p:sp>
        <p:nvSpPr>
          <p:cNvPr id="773" name="Google Shape;773;p41"/>
          <p:cNvSpPr txBox="1"/>
          <p:nvPr/>
        </p:nvSpPr>
        <p:spPr>
          <a:xfrm>
            <a:off x="6321950" y="1666950"/>
            <a:ext cx="1486800" cy="7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Raleway"/>
                <a:ea typeface="Raleway"/>
                <a:cs typeface="Raleway"/>
                <a:sym typeface="Raleway"/>
              </a:rPr>
              <a:t>Physical </a:t>
            </a:r>
            <a:endParaRPr b="1">
              <a:latin typeface="Raleway"/>
              <a:ea typeface="Raleway"/>
              <a:cs typeface="Raleway"/>
              <a:sym typeface="Raleway"/>
            </a:endParaRPr>
          </a:p>
          <a:p>
            <a:pPr indent="0" lvl="0" marL="0" rtl="0" algn="ctr">
              <a:spcBef>
                <a:spcPts val="0"/>
              </a:spcBef>
              <a:spcAft>
                <a:spcPts val="0"/>
              </a:spcAft>
              <a:buNone/>
            </a:pPr>
            <a:r>
              <a:rPr b="1" lang="en-GB">
                <a:latin typeface="Raleway"/>
                <a:ea typeface="Raleway"/>
                <a:cs typeface="Raleway"/>
                <a:sym typeface="Raleway"/>
              </a:rPr>
              <a:t>Reconstructed</a:t>
            </a:r>
            <a:endParaRPr/>
          </a:p>
        </p:txBody>
      </p:sp>
      <p:sp>
        <p:nvSpPr>
          <p:cNvPr id="774" name="Google Shape;774;p41"/>
          <p:cNvSpPr/>
          <p:nvPr/>
        </p:nvSpPr>
        <p:spPr>
          <a:xfrm>
            <a:off x="3015850" y="3511250"/>
            <a:ext cx="2940600" cy="682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a:p>
            <a:pPr indent="0" lvl="0" marL="0" rtl="0" algn="ctr">
              <a:spcBef>
                <a:spcPts val="0"/>
              </a:spcBef>
              <a:spcAft>
                <a:spcPts val="0"/>
              </a:spcAft>
              <a:buNone/>
            </a:pPr>
            <a:r>
              <a:rPr lang="en-GB">
                <a:solidFill>
                  <a:srgbClr val="FFFFFF"/>
                </a:solidFill>
                <a:latin typeface="Lato"/>
                <a:ea typeface="Lato"/>
                <a:cs typeface="Lato"/>
                <a:sym typeface="Lato"/>
              </a:rPr>
              <a:t>Adversarial</a:t>
            </a:r>
            <a:r>
              <a:rPr lang="en-GB">
                <a:solidFill>
                  <a:srgbClr val="FFFFFF"/>
                </a:solidFill>
                <a:latin typeface="Lato"/>
                <a:ea typeface="Lato"/>
                <a:cs typeface="Lato"/>
                <a:sym typeface="Lato"/>
              </a:rPr>
              <a:t> Images </a:t>
            </a:r>
            <a:endParaRPr>
              <a:solidFill>
                <a:srgbClr val="FFFFFF"/>
              </a:solidFill>
              <a:latin typeface="Lato"/>
              <a:ea typeface="Lato"/>
              <a:cs typeface="Lato"/>
              <a:sym typeface="Lato"/>
            </a:endParaRPr>
          </a:p>
          <a:p>
            <a:pPr indent="0" lvl="0" marL="0" rtl="0" algn="ctr">
              <a:spcBef>
                <a:spcPts val="0"/>
              </a:spcBef>
              <a:spcAft>
                <a:spcPts val="0"/>
              </a:spcAft>
              <a:buNone/>
            </a:pPr>
            <a:r>
              <a:rPr lang="en-GB">
                <a:solidFill>
                  <a:srgbClr val="FFFFFF"/>
                </a:solidFill>
                <a:latin typeface="Lato"/>
                <a:ea typeface="Lato"/>
                <a:cs typeface="Lato"/>
                <a:sym typeface="Lato"/>
              </a:rPr>
              <a:t>(esp =0.07)</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Outline</a:t>
            </a:r>
            <a:endParaRPr/>
          </a:p>
        </p:txBody>
      </p:sp>
      <p:sp>
        <p:nvSpPr>
          <p:cNvPr id="100" name="Google Shape;100;p15"/>
          <p:cNvSpPr txBox="1"/>
          <p:nvPr>
            <p:ph idx="1" type="body"/>
          </p:nvPr>
        </p:nvSpPr>
        <p:spPr>
          <a:xfrm>
            <a:off x="727650" y="1585200"/>
            <a:ext cx="7688700" cy="22611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Char char="●"/>
            </a:pPr>
            <a:r>
              <a:rPr lang="en-GB" sz="2400"/>
              <a:t>Physical Adversarial Examples</a:t>
            </a:r>
            <a:endParaRPr sz="2400"/>
          </a:p>
          <a:p>
            <a:pPr indent="-381000" lvl="0" marL="457200" marR="0" rtl="0" algn="l">
              <a:lnSpc>
                <a:spcPct val="115000"/>
              </a:lnSpc>
              <a:spcBef>
                <a:spcPts val="0"/>
              </a:spcBef>
              <a:spcAft>
                <a:spcPts val="0"/>
              </a:spcAft>
              <a:buSzPts val="2400"/>
              <a:buChar char="●"/>
            </a:pPr>
            <a:r>
              <a:rPr lang="en-GB" sz="2400"/>
              <a:t>Defense-GAN</a:t>
            </a:r>
            <a:endParaRPr sz="2400"/>
          </a:p>
          <a:p>
            <a:pPr indent="-381000" lvl="0" marL="457200" marR="0" rtl="0" algn="l">
              <a:lnSpc>
                <a:spcPct val="115000"/>
              </a:lnSpc>
              <a:spcBef>
                <a:spcPts val="0"/>
              </a:spcBef>
              <a:spcAft>
                <a:spcPts val="0"/>
              </a:spcAft>
              <a:buSzPts val="2400"/>
              <a:buChar char="●"/>
            </a:pPr>
            <a:r>
              <a:rPr lang="en-GB" sz="2400"/>
              <a:t>Extensions of Defense-GAN </a:t>
            </a:r>
            <a:endParaRPr sz="2400"/>
          </a:p>
          <a:p>
            <a:pPr indent="-381000" lvl="0" marL="457200" marR="0" rtl="0" algn="l">
              <a:lnSpc>
                <a:spcPct val="115000"/>
              </a:lnSpc>
              <a:spcBef>
                <a:spcPts val="0"/>
              </a:spcBef>
              <a:spcAft>
                <a:spcPts val="0"/>
              </a:spcAft>
              <a:buSzPts val="2400"/>
              <a:buChar char="●"/>
            </a:pPr>
            <a:r>
              <a:rPr lang="en-GB" sz="2400"/>
              <a:t>Analysis</a:t>
            </a:r>
            <a:endParaRPr sz="2400"/>
          </a:p>
          <a:p>
            <a:pPr indent="0" lvl="0" marL="914400" marR="0" rtl="0" algn="l">
              <a:lnSpc>
                <a:spcPct val="115000"/>
              </a:lnSpc>
              <a:spcBef>
                <a:spcPts val="1600"/>
              </a:spcBef>
              <a:spcAft>
                <a:spcPts val="1600"/>
              </a:spcAft>
              <a:buNone/>
            </a:pPr>
            <a:r>
              <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42"/>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Digital vs Physical CW - GAN </a:t>
            </a:r>
            <a:r>
              <a:rPr lang="en-GB" sz="1800"/>
              <a:t>Reconstructed</a:t>
            </a:r>
            <a:r>
              <a:rPr lang="en-GB" sz="1800"/>
              <a:t> Images </a:t>
            </a:r>
            <a:endParaRPr sz="1800"/>
          </a:p>
        </p:txBody>
      </p:sp>
      <p:sp>
        <p:nvSpPr>
          <p:cNvPr id="780" name="Google Shape;780;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81" name="Google Shape;781;p42"/>
          <p:cNvSpPr/>
          <p:nvPr/>
        </p:nvSpPr>
        <p:spPr>
          <a:xfrm>
            <a:off x="729438" y="146610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100">
                <a:solidFill>
                  <a:schemeClr val="lt1"/>
                </a:solidFill>
                <a:latin typeface="Lato"/>
                <a:ea typeface="Lato"/>
                <a:cs typeface="Lato"/>
                <a:sym typeface="Lato"/>
              </a:rPr>
              <a:t> Digital</a:t>
            </a:r>
            <a:endParaRPr/>
          </a:p>
        </p:txBody>
      </p:sp>
      <p:sp>
        <p:nvSpPr>
          <p:cNvPr id="782" name="Google Shape;782;p42"/>
          <p:cNvSpPr/>
          <p:nvPr/>
        </p:nvSpPr>
        <p:spPr>
          <a:xfrm rot="-5400000">
            <a:off x="1807337" y="107827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2"/>
          <p:cNvSpPr/>
          <p:nvPr/>
        </p:nvSpPr>
        <p:spPr>
          <a:xfrm>
            <a:off x="1366288" y="153929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sp>
        <p:nvSpPr>
          <p:cNvPr id="784" name="Google Shape;784;p42"/>
          <p:cNvSpPr/>
          <p:nvPr/>
        </p:nvSpPr>
        <p:spPr>
          <a:xfrm>
            <a:off x="744982" y="22841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Physical</a:t>
            </a:r>
            <a:endParaRPr/>
          </a:p>
        </p:txBody>
      </p:sp>
      <p:sp>
        <p:nvSpPr>
          <p:cNvPr id="785" name="Google Shape;785;p42"/>
          <p:cNvSpPr/>
          <p:nvPr/>
        </p:nvSpPr>
        <p:spPr>
          <a:xfrm rot="-5400000">
            <a:off x="1822881" y="18963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1381832" y="23573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sp>
        <p:nvSpPr>
          <p:cNvPr id="787" name="Google Shape;787;p42"/>
          <p:cNvSpPr/>
          <p:nvPr/>
        </p:nvSpPr>
        <p:spPr>
          <a:xfrm>
            <a:off x="744982" y="331375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 Digital</a:t>
            </a:r>
            <a:endParaRPr/>
          </a:p>
        </p:txBody>
      </p:sp>
      <p:sp>
        <p:nvSpPr>
          <p:cNvPr id="788" name="Google Shape;788;p42"/>
          <p:cNvSpPr/>
          <p:nvPr/>
        </p:nvSpPr>
        <p:spPr>
          <a:xfrm rot="-5400000">
            <a:off x="1822881" y="292592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p:nvPr/>
        </p:nvSpPr>
        <p:spPr>
          <a:xfrm>
            <a:off x="1381832" y="338694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sp>
        <p:nvSpPr>
          <p:cNvPr id="790" name="Google Shape;790;p42"/>
          <p:cNvSpPr/>
          <p:nvPr/>
        </p:nvSpPr>
        <p:spPr>
          <a:xfrm>
            <a:off x="760526" y="413183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Physical</a:t>
            </a:r>
            <a:endParaRPr/>
          </a:p>
        </p:txBody>
      </p:sp>
      <p:sp>
        <p:nvSpPr>
          <p:cNvPr id="791" name="Google Shape;791;p42"/>
          <p:cNvSpPr/>
          <p:nvPr/>
        </p:nvSpPr>
        <p:spPr>
          <a:xfrm rot="-5400000">
            <a:off x="1838425" y="37440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p:nvPr/>
        </p:nvSpPr>
        <p:spPr>
          <a:xfrm>
            <a:off x="1397376" y="42050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(L.R  = 0.005 )</a:t>
            </a:r>
            <a:endParaRPr sz="1000">
              <a:solidFill>
                <a:srgbClr val="FFFFFF"/>
              </a:solidFill>
              <a:latin typeface="Roboto Medium"/>
              <a:ea typeface="Roboto Medium"/>
              <a:cs typeface="Roboto Medium"/>
              <a:sym typeface="Roboto Medium"/>
            </a:endParaRPr>
          </a:p>
        </p:txBody>
      </p:sp>
      <p:pic>
        <p:nvPicPr>
          <p:cNvPr id="793" name="Google Shape;793;p42"/>
          <p:cNvPicPr preferRelativeResize="0"/>
          <p:nvPr/>
        </p:nvPicPr>
        <p:blipFill>
          <a:blip r:embed="rId3">
            <a:alphaModFix/>
          </a:blip>
          <a:stretch>
            <a:fillRect/>
          </a:stretch>
        </p:blipFill>
        <p:spPr>
          <a:xfrm>
            <a:off x="4922250" y="3313750"/>
            <a:ext cx="609600" cy="609600"/>
          </a:xfrm>
          <a:prstGeom prst="rect">
            <a:avLst/>
          </a:prstGeom>
          <a:noFill/>
          <a:ln>
            <a:noFill/>
          </a:ln>
        </p:spPr>
      </p:pic>
      <p:pic>
        <p:nvPicPr>
          <p:cNvPr id="794" name="Google Shape;794;p42"/>
          <p:cNvPicPr preferRelativeResize="0"/>
          <p:nvPr/>
        </p:nvPicPr>
        <p:blipFill>
          <a:blip r:embed="rId4">
            <a:alphaModFix/>
          </a:blip>
          <a:stretch>
            <a:fillRect/>
          </a:stretch>
        </p:blipFill>
        <p:spPr>
          <a:xfrm>
            <a:off x="5640600" y="3313750"/>
            <a:ext cx="609600" cy="609600"/>
          </a:xfrm>
          <a:prstGeom prst="rect">
            <a:avLst/>
          </a:prstGeom>
          <a:noFill/>
          <a:ln>
            <a:noFill/>
          </a:ln>
        </p:spPr>
      </p:pic>
      <p:pic>
        <p:nvPicPr>
          <p:cNvPr id="795" name="Google Shape;795;p42"/>
          <p:cNvPicPr preferRelativeResize="0"/>
          <p:nvPr/>
        </p:nvPicPr>
        <p:blipFill>
          <a:blip r:embed="rId5">
            <a:alphaModFix/>
          </a:blip>
          <a:stretch>
            <a:fillRect/>
          </a:stretch>
        </p:blipFill>
        <p:spPr>
          <a:xfrm>
            <a:off x="5640600" y="4085025"/>
            <a:ext cx="609600" cy="609600"/>
          </a:xfrm>
          <a:prstGeom prst="rect">
            <a:avLst/>
          </a:prstGeom>
          <a:noFill/>
          <a:ln>
            <a:noFill/>
          </a:ln>
        </p:spPr>
      </p:pic>
      <p:pic>
        <p:nvPicPr>
          <p:cNvPr id="796" name="Google Shape;796;p42"/>
          <p:cNvPicPr preferRelativeResize="0"/>
          <p:nvPr/>
        </p:nvPicPr>
        <p:blipFill>
          <a:blip r:embed="rId6">
            <a:alphaModFix/>
          </a:blip>
          <a:stretch>
            <a:fillRect/>
          </a:stretch>
        </p:blipFill>
        <p:spPr>
          <a:xfrm>
            <a:off x="5640600" y="4085025"/>
            <a:ext cx="609600" cy="609600"/>
          </a:xfrm>
          <a:prstGeom prst="rect">
            <a:avLst/>
          </a:prstGeom>
          <a:noFill/>
          <a:ln>
            <a:noFill/>
          </a:ln>
        </p:spPr>
      </p:pic>
      <p:pic>
        <p:nvPicPr>
          <p:cNvPr id="797" name="Google Shape;797;p42"/>
          <p:cNvPicPr preferRelativeResize="0"/>
          <p:nvPr/>
        </p:nvPicPr>
        <p:blipFill>
          <a:blip r:embed="rId7">
            <a:alphaModFix/>
          </a:blip>
          <a:stretch>
            <a:fillRect/>
          </a:stretch>
        </p:blipFill>
        <p:spPr>
          <a:xfrm>
            <a:off x="4900425" y="4069475"/>
            <a:ext cx="609600" cy="609600"/>
          </a:xfrm>
          <a:prstGeom prst="rect">
            <a:avLst/>
          </a:prstGeom>
          <a:noFill/>
          <a:ln>
            <a:noFill/>
          </a:ln>
        </p:spPr>
      </p:pic>
      <p:pic>
        <p:nvPicPr>
          <p:cNvPr id="798" name="Google Shape;798;p42"/>
          <p:cNvPicPr preferRelativeResize="0"/>
          <p:nvPr/>
        </p:nvPicPr>
        <p:blipFill>
          <a:blip r:embed="rId8">
            <a:alphaModFix/>
          </a:blip>
          <a:stretch>
            <a:fillRect/>
          </a:stretch>
        </p:blipFill>
        <p:spPr>
          <a:xfrm>
            <a:off x="3420838" y="3313750"/>
            <a:ext cx="609600" cy="609600"/>
          </a:xfrm>
          <a:prstGeom prst="rect">
            <a:avLst/>
          </a:prstGeom>
          <a:noFill/>
          <a:ln>
            <a:noFill/>
          </a:ln>
        </p:spPr>
      </p:pic>
      <p:pic>
        <p:nvPicPr>
          <p:cNvPr id="799" name="Google Shape;799;p42"/>
          <p:cNvPicPr preferRelativeResize="0"/>
          <p:nvPr/>
        </p:nvPicPr>
        <p:blipFill>
          <a:blip r:embed="rId9">
            <a:alphaModFix/>
          </a:blip>
          <a:stretch>
            <a:fillRect/>
          </a:stretch>
        </p:blipFill>
        <p:spPr>
          <a:xfrm>
            <a:off x="3456500" y="4069475"/>
            <a:ext cx="609600" cy="609600"/>
          </a:xfrm>
          <a:prstGeom prst="rect">
            <a:avLst/>
          </a:prstGeom>
          <a:noFill/>
          <a:ln>
            <a:noFill/>
          </a:ln>
        </p:spPr>
      </p:pic>
      <p:pic>
        <p:nvPicPr>
          <p:cNvPr id="800" name="Google Shape;800;p42"/>
          <p:cNvPicPr preferRelativeResize="0"/>
          <p:nvPr/>
        </p:nvPicPr>
        <p:blipFill>
          <a:blip r:embed="rId10">
            <a:alphaModFix/>
          </a:blip>
          <a:stretch>
            <a:fillRect/>
          </a:stretch>
        </p:blipFill>
        <p:spPr>
          <a:xfrm>
            <a:off x="4203900" y="3330700"/>
            <a:ext cx="609600" cy="609600"/>
          </a:xfrm>
          <a:prstGeom prst="rect">
            <a:avLst/>
          </a:prstGeom>
          <a:noFill/>
          <a:ln>
            <a:noFill/>
          </a:ln>
        </p:spPr>
      </p:pic>
      <p:pic>
        <p:nvPicPr>
          <p:cNvPr id="801" name="Google Shape;801;p42"/>
          <p:cNvPicPr preferRelativeResize="0"/>
          <p:nvPr/>
        </p:nvPicPr>
        <p:blipFill>
          <a:blip r:embed="rId11">
            <a:alphaModFix/>
          </a:blip>
          <a:stretch>
            <a:fillRect/>
          </a:stretch>
        </p:blipFill>
        <p:spPr>
          <a:xfrm>
            <a:off x="4267200" y="4085025"/>
            <a:ext cx="609600" cy="609600"/>
          </a:xfrm>
          <a:prstGeom prst="rect">
            <a:avLst/>
          </a:prstGeom>
          <a:noFill/>
          <a:ln>
            <a:noFill/>
          </a:ln>
        </p:spPr>
      </p:pic>
      <p:pic>
        <p:nvPicPr>
          <p:cNvPr id="802" name="Google Shape;802;p42"/>
          <p:cNvPicPr preferRelativeResize="0"/>
          <p:nvPr/>
        </p:nvPicPr>
        <p:blipFill>
          <a:blip r:embed="rId12">
            <a:alphaModFix/>
          </a:blip>
          <a:stretch>
            <a:fillRect/>
          </a:stretch>
        </p:blipFill>
        <p:spPr>
          <a:xfrm>
            <a:off x="3354600" y="1488900"/>
            <a:ext cx="609600" cy="609600"/>
          </a:xfrm>
          <a:prstGeom prst="rect">
            <a:avLst/>
          </a:prstGeom>
          <a:noFill/>
          <a:ln>
            <a:noFill/>
          </a:ln>
        </p:spPr>
      </p:pic>
      <p:pic>
        <p:nvPicPr>
          <p:cNvPr id="803" name="Google Shape;803;p42"/>
          <p:cNvPicPr preferRelativeResize="0"/>
          <p:nvPr/>
        </p:nvPicPr>
        <p:blipFill>
          <a:blip r:embed="rId13">
            <a:alphaModFix/>
          </a:blip>
          <a:stretch>
            <a:fillRect/>
          </a:stretch>
        </p:blipFill>
        <p:spPr>
          <a:xfrm>
            <a:off x="5640600" y="1466100"/>
            <a:ext cx="609600" cy="609600"/>
          </a:xfrm>
          <a:prstGeom prst="rect">
            <a:avLst/>
          </a:prstGeom>
          <a:noFill/>
          <a:ln>
            <a:noFill/>
          </a:ln>
        </p:spPr>
      </p:pic>
      <p:pic>
        <p:nvPicPr>
          <p:cNvPr id="804" name="Google Shape;804;p42"/>
          <p:cNvPicPr preferRelativeResize="0"/>
          <p:nvPr/>
        </p:nvPicPr>
        <p:blipFill>
          <a:blip r:embed="rId14">
            <a:alphaModFix/>
          </a:blip>
          <a:stretch>
            <a:fillRect/>
          </a:stretch>
        </p:blipFill>
        <p:spPr>
          <a:xfrm>
            <a:off x="4116600" y="1488900"/>
            <a:ext cx="609600" cy="609600"/>
          </a:xfrm>
          <a:prstGeom prst="rect">
            <a:avLst/>
          </a:prstGeom>
          <a:noFill/>
          <a:ln>
            <a:noFill/>
          </a:ln>
        </p:spPr>
      </p:pic>
      <p:pic>
        <p:nvPicPr>
          <p:cNvPr id="805" name="Google Shape;805;p42"/>
          <p:cNvPicPr preferRelativeResize="0"/>
          <p:nvPr/>
        </p:nvPicPr>
        <p:blipFill>
          <a:blip r:embed="rId15">
            <a:alphaModFix/>
          </a:blip>
          <a:stretch>
            <a:fillRect/>
          </a:stretch>
        </p:blipFill>
        <p:spPr>
          <a:xfrm>
            <a:off x="4878600" y="1488900"/>
            <a:ext cx="609600" cy="609600"/>
          </a:xfrm>
          <a:prstGeom prst="rect">
            <a:avLst/>
          </a:prstGeom>
          <a:noFill/>
          <a:ln>
            <a:noFill/>
          </a:ln>
        </p:spPr>
      </p:pic>
      <p:pic>
        <p:nvPicPr>
          <p:cNvPr id="806" name="Google Shape;806;p42"/>
          <p:cNvPicPr preferRelativeResize="0"/>
          <p:nvPr/>
        </p:nvPicPr>
        <p:blipFill>
          <a:blip r:embed="rId16">
            <a:alphaModFix/>
          </a:blip>
          <a:stretch>
            <a:fillRect/>
          </a:stretch>
        </p:blipFill>
        <p:spPr>
          <a:xfrm>
            <a:off x="6402600" y="1466100"/>
            <a:ext cx="609600" cy="609600"/>
          </a:xfrm>
          <a:prstGeom prst="rect">
            <a:avLst/>
          </a:prstGeom>
          <a:noFill/>
          <a:ln>
            <a:noFill/>
          </a:ln>
        </p:spPr>
      </p:pic>
      <p:pic>
        <p:nvPicPr>
          <p:cNvPr id="807" name="Google Shape;807;p42"/>
          <p:cNvPicPr preferRelativeResize="0"/>
          <p:nvPr/>
        </p:nvPicPr>
        <p:blipFill>
          <a:blip r:embed="rId17">
            <a:alphaModFix/>
          </a:blip>
          <a:stretch>
            <a:fillRect/>
          </a:stretch>
        </p:blipFill>
        <p:spPr>
          <a:xfrm>
            <a:off x="5640600" y="2300525"/>
            <a:ext cx="609600" cy="609600"/>
          </a:xfrm>
          <a:prstGeom prst="rect">
            <a:avLst/>
          </a:prstGeom>
          <a:noFill/>
          <a:ln>
            <a:noFill/>
          </a:ln>
        </p:spPr>
      </p:pic>
      <p:pic>
        <p:nvPicPr>
          <p:cNvPr id="808" name="Google Shape;808;p42"/>
          <p:cNvPicPr preferRelativeResize="0"/>
          <p:nvPr/>
        </p:nvPicPr>
        <p:blipFill>
          <a:blip r:embed="rId18">
            <a:alphaModFix/>
          </a:blip>
          <a:stretch>
            <a:fillRect/>
          </a:stretch>
        </p:blipFill>
        <p:spPr>
          <a:xfrm>
            <a:off x="3354600" y="2266950"/>
            <a:ext cx="609600" cy="609600"/>
          </a:xfrm>
          <a:prstGeom prst="rect">
            <a:avLst/>
          </a:prstGeom>
          <a:noFill/>
          <a:ln>
            <a:noFill/>
          </a:ln>
        </p:spPr>
      </p:pic>
      <p:pic>
        <p:nvPicPr>
          <p:cNvPr id="809" name="Google Shape;809;p42"/>
          <p:cNvPicPr preferRelativeResize="0"/>
          <p:nvPr/>
        </p:nvPicPr>
        <p:blipFill>
          <a:blip r:embed="rId19">
            <a:alphaModFix/>
          </a:blip>
          <a:stretch>
            <a:fillRect/>
          </a:stretch>
        </p:blipFill>
        <p:spPr>
          <a:xfrm>
            <a:off x="4922250" y="2301125"/>
            <a:ext cx="609600" cy="609600"/>
          </a:xfrm>
          <a:prstGeom prst="rect">
            <a:avLst/>
          </a:prstGeom>
          <a:noFill/>
          <a:ln>
            <a:noFill/>
          </a:ln>
        </p:spPr>
      </p:pic>
      <p:pic>
        <p:nvPicPr>
          <p:cNvPr id="810" name="Google Shape;810;p42"/>
          <p:cNvPicPr preferRelativeResize="0"/>
          <p:nvPr/>
        </p:nvPicPr>
        <p:blipFill>
          <a:blip r:embed="rId20">
            <a:alphaModFix/>
          </a:blip>
          <a:stretch>
            <a:fillRect/>
          </a:stretch>
        </p:blipFill>
        <p:spPr>
          <a:xfrm>
            <a:off x="4138425" y="2266950"/>
            <a:ext cx="609600" cy="609600"/>
          </a:xfrm>
          <a:prstGeom prst="rect">
            <a:avLst/>
          </a:prstGeom>
          <a:noFill/>
          <a:ln>
            <a:noFill/>
          </a:ln>
        </p:spPr>
      </p:pic>
      <p:pic>
        <p:nvPicPr>
          <p:cNvPr id="811" name="Google Shape;811;p42"/>
          <p:cNvPicPr preferRelativeResize="0"/>
          <p:nvPr/>
        </p:nvPicPr>
        <p:blipFill>
          <a:blip r:embed="rId21">
            <a:alphaModFix/>
          </a:blip>
          <a:stretch>
            <a:fillRect/>
          </a:stretch>
        </p:blipFill>
        <p:spPr>
          <a:xfrm>
            <a:off x="6402600" y="2300525"/>
            <a:ext cx="609600" cy="609600"/>
          </a:xfrm>
          <a:prstGeom prst="rect">
            <a:avLst/>
          </a:prstGeom>
          <a:noFill/>
          <a:ln>
            <a:noFill/>
          </a:ln>
        </p:spPr>
      </p:pic>
      <p:pic>
        <p:nvPicPr>
          <p:cNvPr id="812" name="Google Shape;812;p42"/>
          <p:cNvPicPr preferRelativeResize="0"/>
          <p:nvPr/>
        </p:nvPicPr>
        <p:blipFill>
          <a:blip r:embed="rId22">
            <a:alphaModFix/>
          </a:blip>
          <a:stretch>
            <a:fillRect/>
          </a:stretch>
        </p:blipFill>
        <p:spPr>
          <a:xfrm>
            <a:off x="6423650" y="4069475"/>
            <a:ext cx="609600" cy="609600"/>
          </a:xfrm>
          <a:prstGeom prst="rect">
            <a:avLst/>
          </a:prstGeom>
          <a:noFill/>
          <a:ln>
            <a:noFill/>
          </a:ln>
        </p:spPr>
      </p:pic>
      <p:pic>
        <p:nvPicPr>
          <p:cNvPr id="813" name="Google Shape;813;p42"/>
          <p:cNvPicPr preferRelativeResize="0"/>
          <p:nvPr/>
        </p:nvPicPr>
        <p:blipFill>
          <a:blip r:embed="rId23">
            <a:alphaModFix/>
          </a:blip>
          <a:stretch>
            <a:fillRect/>
          </a:stretch>
        </p:blipFill>
        <p:spPr>
          <a:xfrm>
            <a:off x="6423650" y="3313750"/>
            <a:ext cx="609600" cy="60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43"/>
          <p:cNvSpPr txBox="1"/>
          <p:nvPr>
            <p:ph type="title"/>
          </p:nvPr>
        </p:nvSpPr>
        <p:spPr>
          <a:xfrm>
            <a:off x="539250" y="681925"/>
            <a:ext cx="8065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Digital vs Physical DeepFool - GAN Reconstructed Images </a:t>
            </a:r>
            <a:endParaRPr sz="1800"/>
          </a:p>
        </p:txBody>
      </p:sp>
      <p:sp>
        <p:nvSpPr>
          <p:cNvPr id="819" name="Google Shape;819;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20" name="Google Shape;820;p43"/>
          <p:cNvSpPr/>
          <p:nvPr/>
        </p:nvSpPr>
        <p:spPr>
          <a:xfrm>
            <a:off x="729438" y="146610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 Digital</a:t>
            </a:r>
            <a:endParaRPr/>
          </a:p>
        </p:txBody>
      </p:sp>
      <p:sp>
        <p:nvSpPr>
          <p:cNvPr id="821" name="Google Shape;821;p43"/>
          <p:cNvSpPr/>
          <p:nvPr/>
        </p:nvSpPr>
        <p:spPr>
          <a:xfrm rot="-5400000">
            <a:off x="1807337" y="107827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1366288" y="153929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(Iter = 7)</a:t>
            </a:r>
            <a:endParaRPr sz="1000">
              <a:solidFill>
                <a:srgbClr val="FFFFFF"/>
              </a:solidFill>
              <a:latin typeface="Roboto Medium"/>
              <a:ea typeface="Roboto Medium"/>
              <a:cs typeface="Roboto Medium"/>
              <a:sym typeface="Roboto Medium"/>
            </a:endParaRPr>
          </a:p>
        </p:txBody>
      </p:sp>
      <p:sp>
        <p:nvSpPr>
          <p:cNvPr id="823" name="Google Shape;823;p43"/>
          <p:cNvSpPr/>
          <p:nvPr/>
        </p:nvSpPr>
        <p:spPr>
          <a:xfrm>
            <a:off x="741567" y="22841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Physical</a:t>
            </a:r>
            <a:endParaRPr/>
          </a:p>
        </p:txBody>
      </p:sp>
      <p:sp>
        <p:nvSpPr>
          <p:cNvPr id="824" name="Google Shape;824;p43"/>
          <p:cNvSpPr/>
          <p:nvPr/>
        </p:nvSpPr>
        <p:spPr>
          <a:xfrm rot="-5400000">
            <a:off x="1819466" y="18963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1378417" y="23573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(Iter = 7)</a:t>
            </a:r>
            <a:endParaRPr sz="1000">
              <a:solidFill>
                <a:srgbClr val="FFFFFF"/>
              </a:solidFill>
              <a:latin typeface="Roboto Medium"/>
              <a:ea typeface="Roboto Medium"/>
              <a:cs typeface="Roboto Medium"/>
              <a:sym typeface="Roboto Medium"/>
            </a:endParaRPr>
          </a:p>
        </p:txBody>
      </p:sp>
      <p:sp>
        <p:nvSpPr>
          <p:cNvPr id="826" name="Google Shape;826;p43"/>
          <p:cNvSpPr/>
          <p:nvPr/>
        </p:nvSpPr>
        <p:spPr>
          <a:xfrm>
            <a:off x="744982" y="3313759"/>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 Digital</a:t>
            </a:r>
            <a:endParaRPr/>
          </a:p>
        </p:txBody>
      </p:sp>
      <p:sp>
        <p:nvSpPr>
          <p:cNvPr id="827" name="Google Shape;827;p43"/>
          <p:cNvSpPr/>
          <p:nvPr/>
        </p:nvSpPr>
        <p:spPr>
          <a:xfrm rot="-5400000">
            <a:off x="1822881" y="2925925"/>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1381832" y="3386942"/>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(Iter = 7)</a:t>
            </a:r>
            <a:endParaRPr sz="1000">
              <a:solidFill>
                <a:srgbClr val="FFFFFF"/>
              </a:solidFill>
              <a:latin typeface="Roboto Medium"/>
              <a:ea typeface="Roboto Medium"/>
              <a:cs typeface="Roboto Medium"/>
              <a:sym typeface="Roboto Medium"/>
            </a:endParaRPr>
          </a:p>
        </p:txBody>
      </p:sp>
      <p:sp>
        <p:nvSpPr>
          <p:cNvPr id="829" name="Google Shape;829;p43"/>
          <p:cNvSpPr/>
          <p:nvPr/>
        </p:nvSpPr>
        <p:spPr>
          <a:xfrm>
            <a:off x="760526" y="413183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Physical</a:t>
            </a:r>
            <a:endParaRPr/>
          </a:p>
        </p:txBody>
      </p:sp>
      <p:sp>
        <p:nvSpPr>
          <p:cNvPr id="830" name="Google Shape;830;p43"/>
          <p:cNvSpPr/>
          <p:nvPr/>
        </p:nvSpPr>
        <p:spPr>
          <a:xfrm rot="-5400000">
            <a:off x="1838425" y="37440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1397376" y="42050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Images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(Iter = 7)</a:t>
            </a:r>
            <a:endParaRPr sz="1000">
              <a:solidFill>
                <a:srgbClr val="FFFFFF"/>
              </a:solidFill>
              <a:latin typeface="Roboto Medium"/>
              <a:ea typeface="Roboto Medium"/>
              <a:cs typeface="Roboto Medium"/>
              <a:sym typeface="Roboto Medium"/>
            </a:endParaRPr>
          </a:p>
        </p:txBody>
      </p:sp>
      <p:pic>
        <p:nvPicPr>
          <p:cNvPr id="832" name="Google Shape;832;p43"/>
          <p:cNvPicPr preferRelativeResize="0"/>
          <p:nvPr/>
        </p:nvPicPr>
        <p:blipFill>
          <a:blip r:embed="rId3">
            <a:alphaModFix/>
          </a:blip>
          <a:stretch>
            <a:fillRect/>
          </a:stretch>
        </p:blipFill>
        <p:spPr>
          <a:xfrm>
            <a:off x="4982450" y="3273250"/>
            <a:ext cx="609600" cy="609600"/>
          </a:xfrm>
          <a:prstGeom prst="rect">
            <a:avLst/>
          </a:prstGeom>
          <a:noFill/>
          <a:ln>
            <a:noFill/>
          </a:ln>
        </p:spPr>
      </p:pic>
      <p:pic>
        <p:nvPicPr>
          <p:cNvPr id="833" name="Google Shape;833;p43"/>
          <p:cNvPicPr preferRelativeResize="0"/>
          <p:nvPr/>
        </p:nvPicPr>
        <p:blipFill>
          <a:blip r:embed="rId4">
            <a:alphaModFix/>
          </a:blip>
          <a:stretch>
            <a:fillRect/>
          </a:stretch>
        </p:blipFill>
        <p:spPr>
          <a:xfrm>
            <a:off x="5744450" y="3273250"/>
            <a:ext cx="609600" cy="609600"/>
          </a:xfrm>
          <a:prstGeom prst="rect">
            <a:avLst/>
          </a:prstGeom>
          <a:noFill/>
          <a:ln>
            <a:noFill/>
          </a:ln>
        </p:spPr>
      </p:pic>
      <p:pic>
        <p:nvPicPr>
          <p:cNvPr id="834" name="Google Shape;834;p43"/>
          <p:cNvPicPr preferRelativeResize="0"/>
          <p:nvPr/>
        </p:nvPicPr>
        <p:blipFill>
          <a:blip r:embed="rId5">
            <a:alphaModFix/>
          </a:blip>
          <a:stretch>
            <a:fillRect/>
          </a:stretch>
        </p:blipFill>
        <p:spPr>
          <a:xfrm>
            <a:off x="4220450" y="3273250"/>
            <a:ext cx="609600" cy="609600"/>
          </a:xfrm>
          <a:prstGeom prst="rect">
            <a:avLst/>
          </a:prstGeom>
          <a:noFill/>
          <a:ln>
            <a:noFill/>
          </a:ln>
        </p:spPr>
      </p:pic>
      <p:pic>
        <p:nvPicPr>
          <p:cNvPr id="835" name="Google Shape;835;p43"/>
          <p:cNvPicPr preferRelativeResize="0"/>
          <p:nvPr/>
        </p:nvPicPr>
        <p:blipFill>
          <a:blip r:embed="rId6">
            <a:alphaModFix/>
          </a:blip>
          <a:stretch>
            <a:fillRect/>
          </a:stretch>
        </p:blipFill>
        <p:spPr>
          <a:xfrm>
            <a:off x="6506450" y="3273250"/>
            <a:ext cx="609600" cy="609600"/>
          </a:xfrm>
          <a:prstGeom prst="rect">
            <a:avLst/>
          </a:prstGeom>
          <a:noFill/>
          <a:ln>
            <a:noFill/>
          </a:ln>
        </p:spPr>
      </p:pic>
      <p:pic>
        <p:nvPicPr>
          <p:cNvPr id="836" name="Google Shape;836;p43"/>
          <p:cNvPicPr preferRelativeResize="0"/>
          <p:nvPr/>
        </p:nvPicPr>
        <p:blipFill>
          <a:blip r:embed="rId7">
            <a:alphaModFix/>
          </a:blip>
          <a:stretch>
            <a:fillRect/>
          </a:stretch>
        </p:blipFill>
        <p:spPr>
          <a:xfrm>
            <a:off x="3481488" y="3273250"/>
            <a:ext cx="609600" cy="609600"/>
          </a:xfrm>
          <a:prstGeom prst="rect">
            <a:avLst/>
          </a:prstGeom>
          <a:noFill/>
          <a:ln>
            <a:noFill/>
          </a:ln>
        </p:spPr>
      </p:pic>
      <p:pic>
        <p:nvPicPr>
          <p:cNvPr id="837" name="Google Shape;837;p43"/>
          <p:cNvPicPr preferRelativeResize="0"/>
          <p:nvPr/>
        </p:nvPicPr>
        <p:blipFill>
          <a:blip r:embed="rId8">
            <a:alphaModFix/>
          </a:blip>
          <a:stretch>
            <a:fillRect/>
          </a:stretch>
        </p:blipFill>
        <p:spPr>
          <a:xfrm>
            <a:off x="4989825" y="4148775"/>
            <a:ext cx="609600" cy="609600"/>
          </a:xfrm>
          <a:prstGeom prst="rect">
            <a:avLst/>
          </a:prstGeom>
          <a:noFill/>
          <a:ln>
            <a:noFill/>
          </a:ln>
        </p:spPr>
      </p:pic>
      <p:pic>
        <p:nvPicPr>
          <p:cNvPr id="838" name="Google Shape;838;p43"/>
          <p:cNvPicPr preferRelativeResize="0"/>
          <p:nvPr/>
        </p:nvPicPr>
        <p:blipFill>
          <a:blip r:embed="rId9">
            <a:alphaModFix/>
          </a:blip>
          <a:stretch>
            <a:fillRect/>
          </a:stretch>
        </p:blipFill>
        <p:spPr>
          <a:xfrm>
            <a:off x="4289075" y="4131825"/>
            <a:ext cx="609600" cy="609600"/>
          </a:xfrm>
          <a:prstGeom prst="rect">
            <a:avLst/>
          </a:prstGeom>
          <a:noFill/>
          <a:ln>
            <a:noFill/>
          </a:ln>
        </p:spPr>
      </p:pic>
      <p:pic>
        <p:nvPicPr>
          <p:cNvPr id="839" name="Google Shape;839;p43"/>
          <p:cNvPicPr preferRelativeResize="0"/>
          <p:nvPr/>
        </p:nvPicPr>
        <p:blipFill>
          <a:blip r:embed="rId10">
            <a:alphaModFix/>
          </a:blip>
          <a:stretch>
            <a:fillRect/>
          </a:stretch>
        </p:blipFill>
        <p:spPr>
          <a:xfrm>
            <a:off x="5748325" y="4148775"/>
            <a:ext cx="609600" cy="609600"/>
          </a:xfrm>
          <a:prstGeom prst="rect">
            <a:avLst/>
          </a:prstGeom>
          <a:noFill/>
          <a:ln>
            <a:noFill/>
          </a:ln>
        </p:spPr>
      </p:pic>
      <p:pic>
        <p:nvPicPr>
          <p:cNvPr id="840" name="Google Shape;840;p43"/>
          <p:cNvPicPr preferRelativeResize="0"/>
          <p:nvPr/>
        </p:nvPicPr>
        <p:blipFill>
          <a:blip r:embed="rId11">
            <a:alphaModFix/>
          </a:blip>
          <a:stretch>
            <a:fillRect/>
          </a:stretch>
        </p:blipFill>
        <p:spPr>
          <a:xfrm>
            <a:off x="6506813" y="4131825"/>
            <a:ext cx="609600" cy="609600"/>
          </a:xfrm>
          <a:prstGeom prst="rect">
            <a:avLst/>
          </a:prstGeom>
          <a:noFill/>
          <a:ln>
            <a:noFill/>
          </a:ln>
        </p:spPr>
      </p:pic>
      <p:pic>
        <p:nvPicPr>
          <p:cNvPr id="841" name="Google Shape;841;p43"/>
          <p:cNvPicPr preferRelativeResize="0"/>
          <p:nvPr/>
        </p:nvPicPr>
        <p:blipFill>
          <a:blip r:embed="rId12">
            <a:alphaModFix/>
          </a:blip>
          <a:stretch>
            <a:fillRect/>
          </a:stretch>
        </p:blipFill>
        <p:spPr>
          <a:xfrm>
            <a:off x="3528388" y="4148775"/>
            <a:ext cx="609600" cy="609600"/>
          </a:xfrm>
          <a:prstGeom prst="rect">
            <a:avLst/>
          </a:prstGeom>
          <a:noFill/>
          <a:ln>
            <a:noFill/>
          </a:ln>
        </p:spPr>
      </p:pic>
      <p:pic>
        <p:nvPicPr>
          <p:cNvPr id="842" name="Google Shape;842;p43"/>
          <p:cNvPicPr preferRelativeResize="0"/>
          <p:nvPr/>
        </p:nvPicPr>
        <p:blipFill>
          <a:blip r:embed="rId13">
            <a:alphaModFix/>
          </a:blip>
          <a:stretch>
            <a:fillRect/>
          </a:stretch>
        </p:blipFill>
        <p:spPr>
          <a:xfrm>
            <a:off x="5744450" y="1425600"/>
            <a:ext cx="609600" cy="609600"/>
          </a:xfrm>
          <a:prstGeom prst="rect">
            <a:avLst/>
          </a:prstGeom>
          <a:noFill/>
          <a:ln>
            <a:noFill/>
          </a:ln>
        </p:spPr>
      </p:pic>
      <p:pic>
        <p:nvPicPr>
          <p:cNvPr id="843" name="Google Shape;843;p43"/>
          <p:cNvPicPr preferRelativeResize="0"/>
          <p:nvPr/>
        </p:nvPicPr>
        <p:blipFill>
          <a:blip r:embed="rId14">
            <a:alphaModFix/>
          </a:blip>
          <a:stretch>
            <a:fillRect/>
          </a:stretch>
        </p:blipFill>
        <p:spPr>
          <a:xfrm>
            <a:off x="3467650" y="1425600"/>
            <a:ext cx="609600" cy="609600"/>
          </a:xfrm>
          <a:prstGeom prst="rect">
            <a:avLst/>
          </a:prstGeom>
          <a:noFill/>
          <a:ln>
            <a:noFill/>
          </a:ln>
        </p:spPr>
      </p:pic>
      <p:pic>
        <p:nvPicPr>
          <p:cNvPr id="844" name="Google Shape;844;p43"/>
          <p:cNvPicPr preferRelativeResize="0"/>
          <p:nvPr/>
        </p:nvPicPr>
        <p:blipFill>
          <a:blip r:embed="rId15">
            <a:alphaModFix/>
          </a:blip>
          <a:stretch>
            <a:fillRect/>
          </a:stretch>
        </p:blipFill>
        <p:spPr>
          <a:xfrm>
            <a:off x="4982450" y="1425600"/>
            <a:ext cx="609600" cy="609600"/>
          </a:xfrm>
          <a:prstGeom prst="rect">
            <a:avLst/>
          </a:prstGeom>
          <a:noFill/>
          <a:ln>
            <a:noFill/>
          </a:ln>
        </p:spPr>
      </p:pic>
      <p:pic>
        <p:nvPicPr>
          <p:cNvPr id="845" name="Google Shape;845;p43"/>
          <p:cNvPicPr preferRelativeResize="0"/>
          <p:nvPr/>
        </p:nvPicPr>
        <p:blipFill>
          <a:blip r:embed="rId16">
            <a:alphaModFix/>
          </a:blip>
          <a:stretch>
            <a:fillRect/>
          </a:stretch>
        </p:blipFill>
        <p:spPr>
          <a:xfrm>
            <a:off x="6506450" y="1425600"/>
            <a:ext cx="609600" cy="609600"/>
          </a:xfrm>
          <a:prstGeom prst="rect">
            <a:avLst/>
          </a:prstGeom>
          <a:noFill/>
          <a:ln>
            <a:noFill/>
          </a:ln>
        </p:spPr>
      </p:pic>
      <p:pic>
        <p:nvPicPr>
          <p:cNvPr id="846" name="Google Shape;846;p43"/>
          <p:cNvPicPr preferRelativeResize="0"/>
          <p:nvPr/>
        </p:nvPicPr>
        <p:blipFill>
          <a:blip r:embed="rId17">
            <a:alphaModFix/>
          </a:blip>
          <a:stretch>
            <a:fillRect/>
          </a:stretch>
        </p:blipFill>
        <p:spPr>
          <a:xfrm>
            <a:off x="4225050" y="1425600"/>
            <a:ext cx="609600" cy="609600"/>
          </a:xfrm>
          <a:prstGeom prst="rect">
            <a:avLst/>
          </a:prstGeom>
          <a:noFill/>
          <a:ln>
            <a:noFill/>
          </a:ln>
        </p:spPr>
      </p:pic>
      <p:pic>
        <p:nvPicPr>
          <p:cNvPr id="847" name="Google Shape;847;p43"/>
          <p:cNvPicPr preferRelativeResize="0"/>
          <p:nvPr/>
        </p:nvPicPr>
        <p:blipFill>
          <a:blip r:embed="rId18">
            <a:alphaModFix/>
          </a:blip>
          <a:stretch>
            <a:fillRect/>
          </a:stretch>
        </p:blipFill>
        <p:spPr>
          <a:xfrm>
            <a:off x="5744450" y="2243675"/>
            <a:ext cx="609600" cy="609600"/>
          </a:xfrm>
          <a:prstGeom prst="rect">
            <a:avLst/>
          </a:prstGeom>
          <a:noFill/>
          <a:ln>
            <a:noFill/>
          </a:ln>
        </p:spPr>
      </p:pic>
      <p:pic>
        <p:nvPicPr>
          <p:cNvPr id="848" name="Google Shape;848;p43"/>
          <p:cNvPicPr preferRelativeResize="0"/>
          <p:nvPr/>
        </p:nvPicPr>
        <p:blipFill>
          <a:blip r:embed="rId19">
            <a:alphaModFix/>
          </a:blip>
          <a:stretch>
            <a:fillRect/>
          </a:stretch>
        </p:blipFill>
        <p:spPr>
          <a:xfrm>
            <a:off x="3481488" y="2243675"/>
            <a:ext cx="609600" cy="609600"/>
          </a:xfrm>
          <a:prstGeom prst="rect">
            <a:avLst/>
          </a:prstGeom>
          <a:noFill/>
          <a:ln>
            <a:noFill/>
          </a:ln>
        </p:spPr>
      </p:pic>
      <p:pic>
        <p:nvPicPr>
          <p:cNvPr id="849" name="Google Shape;849;p43"/>
          <p:cNvPicPr preferRelativeResize="0"/>
          <p:nvPr/>
        </p:nvPicPr>
        <p:blipFill>
          <a:blip r:embed="rId20">
            <a:alphaModFix/>
          </a:blip>
          <a:stretch>
            <a:fillRect/>
          </a:stretch>
        </p:blipFill>
        <p:spPr>
          <a:xfrm>
            <a:off x="4289075" y="2243675"/>
            <a:ext cx="609600" cy="609600"/>
          </a:xfrm>
          <a:prstGeom prst="rect">
            <a:avLst/>
          </a:prstGeom>
          <a:noFill/>
          <a:ln>
            <a:noFill/>
          </a:ln>
        </p:spPr>
      </p:pic>
      <p:pic>
        <p:nvPicPr>
          <p:cNvPr id="850" name="Google Shape;850;p43"/>
          <p:cNvPicPr preferRelativeResize="0"/>
          <p:nvPr/>
        </p:nvPicPr>
        <p:blipFill>
          <a:blip r:embed="rId21">
            <a:alphaModFix/>
          </a:blip>
          <a:stretch>
            <a:fillRect/>
          </a:stretch>
        </p:blipFill>
        <p:spPr>
          <a:xfrm>
            <a:off x="5016763" y="2243675"/>
            <a:ext cx="609600" cy="609600"/>
          </a:xfrm>
          <a:prstGeom prst="rect">
            <a:avLst/>
          </a:prstGeom>
          <a:noFill/>
          <a:ln>
            <a:noFill/>
          </a:ln>
        </p:spPr>
      </p:pic>
      <p:pic>
        <p:nvPicPr>
          <p:cNvPr id="851" name="Google Shape;851;p43"/>
          <p:cNvPicPr preferRelativeResize="0"/>
          <p:nvPr/>
        </p:nvPicPr>
        <p:blipFill>
          <a:blip r:embed="rId22">
            <a:alphaModFix/>
          </a:blip>
          <a:stretch>
            <a:fillRect/>
          </a:stretch>
        </p:blipFill>
        <p:spPr>
          <a:xfrm>
            <a:off x="6472125" y="2243675"/>
            <a:ext cx="609600" cy="609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855" name="Shape 855"/>
        <p:cNvGrpSpPr/>
        <p:nvPr/>
      </p:nvGrpSpPr>
      <p:grpSpPr>
        <a:xfrm>
          <a:off x="0" y="0"/>
          <a:ext cx="0" cy="0"/>
          <a:chOff x="0" y="0"/>
          <a:chExt cx="0" cy="0"/>
        </a:xfrm>
      </p:grpSpPr>
      <p:sp>
        <p:nvSpPr>
          <p:cNvPr id="856" name="Google Shape;856;p44"/>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Results</a:t>
            </a:r>
            <a:endParaRPr/>
          </a:p>
        </p:txBody>
      </p:sp>
      <p:sp>
        <p:nvSpPr>
          <p:cNvPr id="857" name="Google Shape;857;p44"/>
          <p:cNvSpPr txBox="1"/>
          <p:nvPr>
            <p:ph idx="1" type="body"/>
          </p:nvPr>
        </p:nvSpPr>
        <p:spPr>
          <a:xfrm>
            <a:off x="727800" y="2386838"/>
            <a:ext cx="76884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Defense-GAN</a:t>
            </a:r>
            <a:endParaRPr b="1"/>
          </a:p>
          <a:p>
            <a:pPr indent="-311150" lvl="0" marL="457200" rtl="0" algn="l">
              <a:spcBef>
                <a:spcPts val="1600"/>
              </a:spcBef>
              <a:spcAft>
                <a:spcPts val="0"/>
              </a:spcAft>
              <a:buSzPts val="1300"/>
              <a:buChar char="➔"/>
            </a:pPr>
            <a:r>
              <a:rPr lang="en-GB"/>
              <a:t>Classifier Accuracy FGSM with Defense-GAN (Digital vs Physical) </a:t>
            </a:r>
            <a:endParaRPr/>
          </a:p>
          <a:p>
            <a:pPr indent="-311150" lvl="0" marL="457200" rtl="0" algn="l">
              <a:spcBef>
                <a:spcPts val="0"/>
              </a:spcBef>
              <a:spcAft>
                <a:spcPts val="0"/>
              </a:spcAft>
              <a:buSzPts val="1300"/>
              <a:buChar char="➔"/>
            </a:pPr>
            <a:r>
              <a:rPr lang="en-GB"/>
              <a:t>Classifier Accuracy CW with Defense-GAN (Digital vs Physical) </a:t>
            </a:r>
            <a:endParaRPr/>
          </a:p>
          <a:p>
            <a:pPr indent="-311150" lvl="0" marL="457200" rtl="0" algn="l">
              <a:spcBef>
                <a:spcPts val="0"/>
              </a:spcBef>
              <a:spcAft>
                <a:spcPts val="0"/>
              </a:spcAft>
              <a:buSzPts val="1300"/>
              <a:buChar char="➔"/>
            </a:pPr>
            <a:r>
              <a:rPr lang="en-GB"/>
              <a:t>Classifier Accuracy DeepFool with Defense-GAN (Digital vs Physical)</a:t>
            </a:r>
            <a:endParaRPr/>
          </a:p>
        </p:txBody>
      </p:sp>
      <p:sp>
        <p:nvSpPr>
          <p:cNvPr id="858" name="Google Shape;858;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62" name="Shape 862"/>
        <p:cNvGrpSpPr/>
        <p:nvPr/>
      </p:nvGrpSpPr>
      <p:grpSpPr>
        <a:xfrm>
          <a:off x="0" y="0"/>
          <a:ext cx="0" cy="0"/>
          <a:chOff x="0" y="0"/>
          <a:chExt cx="0" cy="0"/>
        </a:xfrm>
      </p:grpSpPr>
      <p:sp>
        <p:nvSpPr>
          <p:cNvPr id="863" name="Google Shape;863;p45"/>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Difficulties Faced</a:t>
            </a:r>
            <a:endParaRPr/>
          </a:p>
        </p:txBody>
      </p:sp>
      <p:sp>
        <p:nvSpPr>
          <p:cNvPr id="864" name="Google Shape;864;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GB"/>
              <a:t>Reproducibility of Defense-GAN Technique </a:t>
            </a:r>
            <a:endParaRPr b="1" sz="1800" u="sng"/>
          </a:p>
          <a:p>
            <a:pPr indent="-342900" lvl="1" marL="914400" rtl="0" algn="l">
              <a:spcBef>
                <a:spcPts val="0"/>
              </a:spcBef>
              <a:spcAft>
                <a:spcPts val="0"/>
              </a:spcAft>
              <a:buSzPts val="1800"/>
              <a:buChar char="-"/>
            </a:pPr>
            <a:r>
              <a:rPr lang="en-GB" sz="1300"/>
              <a:t>Authors claims that Defense-GAN is transferable on other datasets via “plug-and-play” interface </a:t>
            </a:r>
            <a:endParaRPr sz="1300"/>
          </a:p>
          <a:p>
            <a:pPr indent="-342900" lvl="1" marL="914400" rtl="0" algn="l">
              <a:spcBef>
                <a:spcPts val="0"/>
              </a:spcBef>
              <a:spcAft>
                <a:spcPts val="0"/>
              </a:spcAft>
              <a:buSzPts val="1800"/>
              <a:buChar char="-"/>
            </a:pPr>
            <a:r>
              <a:rPr lang="en-GB" sz="1300"/>
              <a:t>Technique is not reproducible and debugging is necessary to change datasets </a:t>
            </a:r>
            <a:endParaRPr sz="1300"/>
          </a:p>
          <a:p>
            <a:pPr indent="-342900" lvl="1" marL="914400" rtl="0" algn="l">
              <a:spcBef>
                <a:spcPts val="0"/>
              </a:spcBef>
              <a:spcAft>
                <a:spcPts val="0"/>
              </a:spcAft>
              <a:buSzPts val="1800"/>
              <a:buChar char="-"/>
            </a:pPr>
            <a:r>
              <a:rPr lang="en-GB" sz="1300"/>
              <a:t>Authors of paper contacted - conceded that results are not reproducible </a:t>
            </a:r>
            <a:endParaRPr sz="1300"/>
          </a:p>
          <a:p>
            <a:pPr indent="-311150" lvl="1" marL="914400" rtl="0" algn="l">
              <a:spcBef>
                <a:spcPts val="0"/>
              </a:spcBef>
              <a:spcAft>
                <a:spcPts val="0"/>
              </a:spcAft>
              <a:buSzPts val="1300"/>
              <a:buChar char="-"/>
            </a:pPr>
            <a:r>
              <a:rPr lang="en-GB" sz="1300"/>
              <a:t>Longer training times due to 256x256 image size compared to 64x64 in the paper </a:t>
            </a:r>
            <a:endParaRPr sz="1300"/>
          </a:p>
          <a:p>
            <a:pPr indent="0" lvl="0" marL="457200" rtl="0" algn="l">
              <a:spcBef>
                <a:spcPts val="1600"/>
              </a:spcBef>
              <a:spcAft>
                <a:spcPts val="1600"/>
              </a:spcAft>
              <a:buNone/>
            </a:pPr>
            <a:r>
              <a:t/>
            </a:r>
            <a:endParaRPr/>
          </a:p>
        </p:txBody>
      </p:sp>
      <p:sp>
        <p:nvSpPr>
          <p:cNvPr id="865" name="Google Shape;865;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69" name="Shape 869"/>
        <p:cNvGrpSpPr/>
        <p:nvPr/>
      </p:nvGrpSpPr>
      <p:grpSpPr>
        <a:xfrm>
          <a:off x="0" y="0"/>
          <a:ext cx="0" cy="0"/>
          <a:chOff x="0" y="0"/>
          <a:chExt cx="0" cy="0"/>
        </a:xfrm>
      </p:grpSpPr>
      <p:sp>
        <p:nvSpPr>
          <p:cNvPr id="870" name="Google Shape;870;p46"/>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Difficulties Faced</a:t>
            </a:r>
            <a:endParaRPr/>
          </a:p>
        </p:txBody>
      </p:sp>
      <p:sp>
        <p:nvSpPr>
          <p:cNvPr id="871" name="Google Shape;871;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GB"/>
              <a:t>Efficiently Capturing Physical Adversarial Examples</a:t>
            </a:r>
            <a:endParaRPr b="1"/>
          </a:p>
          <a:p>
            <a:pPr indent="-342900" lvl="1" marL="914400" rtl="0" algn="l">
              <a:spcBef>
                <a:spcPts val="0"/>
              </a:spcBef>
              <a:spcAft>
                <a:spcPts val="0"/>
              </a:spcAft>
              <a:buSzPts val="1800"/>
              <a:buChar char="-"/>
            </a:pPr>
            <a:r>
              <a:rPr lang="en-GB" sz="1300"/>
              <a:t>Planned on using webcam pointed at laptop screen to capture images </a:t>
            </a:r>
            <a:endParaRPr sz="1300"/>
          </a:p>
          <a:p>
            <a:pPr indent="-342900" lvl="2" marL="1371600" rtl="0" algn="l">
              <a:spcBef>
                <a:spcPts val="0"/>
              </a:spcBef>
              <a:spcAft>
                <a:spcPts val="0"/>
              </a:spcAft>
              <a:buSzPts val="1800"/>
              <a:buChar char="-"/>
            </a:pPr>
            <a:r>
              <a:rPr lang="en-GB" sz="1300"/>
              <a:t>Too much reflective glare </a:t>
            </a:r>
            <a:endParaRPr sz="1300"/>
          </a:p>
          <a:p>
            <a:pPr indent="-342900" lvl="1" marL="914400" rtl="0" algn="l">
              <a:spcBef>
                <a:spcPts val="0"/>
              </a:spcBef>
              <a:spcAft>
                <a:spcPts val="0"/>
              </a:spcAft>
              <a:buSzPts val="1800"/>
              <a:buChar char="-"/>
            </a:pPr>
            <a:r>
              <a:rPr lang="en-GB" sz="1300"/>
              <a:t>Webcam pointed at LCD monitor with anti-reflective coating </a:t>
            </a:r>
            <a:endParaRPr sz="1300"/>
          </a:p>
          <a:p>
            <a:pPr indent="-342900" lvl="1" marL="914400" rtl="0" algn="l">
              <a:spcBef>
                <a:spcPts val="0"/>
              </a:spcBef>
              <a:spcAft>
                <a:spcPts val="0"/>
              </a:spcAft>
              <a:buSzPts val="1800"/>
              <a:buChar char="-"/>
            </a:pPr>
            <a:r>
              <a:rPr lang="en-GB" sz="1300"/>
              <a:t>Camera not autofocusing correctly and overexposing image (see example) </a:t>
            </a:r>
            <a:endParaRPr sz="1300"/>
          </a:p>
          <a:p>
            <a:pPr indent="-342900" lvl="1" marL="914400" rtl="0" algn="l">
              <a:spcBef>
                <a:spcPts val="0"/>
              </a:spcBef>
              <a:spcAft>
                <a:spcPts val="0"/>
              </a:spcAft>
              <a:buSzPts val="1800"/>
              <a:buChar char="-"/>
            </a:pPr>
            <a:r>
              <a:rPr lang="en-GB" sz="1300"/>
              <a:t>Cannot adjust/access Microsoft camera intrinsic settings </a:t>
            </a:r>
            <a:endParaRPr sz="1300"/>
          </a:p>
          <a:p>
            <a:pPr indent="0" lvl="0" marL="457200" rtl="0" algn="l">
              <a:spcBef>
                <a:spcPts val="1600"/>
              </a:spcBef>
              <a:spcAft>
                <a:spcPts val="1600"/>
              </a:spcAft>
              <a:buNone/>
            </a:pPr>
            <a:r>
              <a:t/>
            </a:r>
            <a:endParaRPr/>
          </a:p>
        </p:txBody>
      </p:sp>
      <p:sp>
        <p:nvSpPr>
          <p:cNvPr id="872" name="Google Shape;872;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47"/>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 of Adversarial Destruction </a:t>
            </a:r>
            <a:endParaRPr/>
          </a:p>
        </p:txBody>
      </p:sp>
      <p:sp>
        <p:nvSpPr>
          <p:cNvPr id="878" name="Google Shape;878;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879" name="Google Shape;879;p47"/>
          <p:cNvPicPr preferRelativeResize="0"/>
          <p:nvPr/>
        </p:nvPicPr>
        <p:blipFill>
          <a:blip r:embed="rId3">
            <a:alphaModFix/>
          </a:blip>
          <a:stretch>
            <a:fillRect/>
          </a:stretch>
        </p:blipFill>
        <p:spPr>
          <a:xfrm>
            <a:off x="2099675" y="2490438"/>
            <a:ext cx="2211375" cy="2211375"/>
          </a:xfrm>
          <a:prstGeom prst="rect">
            <a:avLst/>
          </a:prstGeom>
          <a:noFill/>
          <a:ln>
            <a:noFill/>
          </a:ln>
        </p:spPr>
      </p:pic>
      <p:pic>
        <p:nvPicPr>
          <p:cNvPr id="880" name="Google Shape;880;p47"/>
          <p:cNvPicPr preferRelativeResize="0"/>
          <p:nvPr/>
        </p:nvPicPr>
        <p:blipFill>
          <a:blip r:embed="rId4">
            <a:alphaModFix/>
          </a:blip>
          <a:stretch>
            <a:fillRect/>
          </a:stretch>
        </p:blipFill>
        <p:spPr>
          <a:xfrm>
            <a:off x="4836538" y="2490438"/>
            <a:ext cx="2211375" cy="2211375"/>
          </a:xfrm>
          <a:prstGeom prst="rect">
            <a:avLst/>
          </a:prstGeom>
          <a:noFill/>
          <a:ln>
            <a:noFill/>
          </a:ln>
        </p:spPr>
      </p:pic>
      <p:sp>
        <p:nvSpPr>
          <p:cNvPr id="881" name="Google Shape;881;p47"/>
          <p:cNvSpPr txBox="1"/>
          <p:nvPr/>
        </p:nvSpPr>
        <p:spPr>
          <a:xfrm>
            <a:off x="2223164" y="1843325"/>
            <a:ext cx="1964400" cy="5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Physical Transformed Image</a:t>
            </a:r>
            <a:endParaRPr/>
          </a:p>
        </p:txBody>
      </p:sp>
      <p:sp>
        <p:nvSpPr>
          <p:cNvPr id="882" name="Google Shape;882;p47"/>
          <p:cNvSpPr txBox="1"/>
          <p:nvPr/>
        </p:nvSpPr>
        <p:spPr>
          <a:xfrm>
            <a:off x="5083475" y="2083350"/>
            <a:ext cx="1717500" cy="5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Ground Truth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86" name="Shape 886"/>
        <p:cNvGrpSpPr/>
        <p:nvPr/>
      </p:nvGrpSpPr>
      <p:grpSpPr>
        <a:xfrm>
          <a:off x="0" y="0"/>
          <a:ext cx="0" cy="0"/>
          <a:chOff x="0" y="0"/>
          <a:chExt cx="0" cy="0"/>
        </a:xfrm>
      </p:grpSpPr>
      <p:sp>
        <p:nvSpPr>
          <p:cNvPr id="887" name="Google Shape;887;p48"/>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 of Adversarial Destruction </a:t>
            </a:r>
            <a:endParaRPr/>
          </a:p>
        </p:txBody>
      </p:sp>
      <p:sp>
        <p:nvSpPr>
          <p:cNvPr id="888" name="Google Shape;888;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grpSp>
        <p:nvGrpSpPr>
          <p:cNvPr id="889" name="Google Shape;889;p48"/>
          <p:cNvGrpSpPr/>
          <p:nvPr/>
        </p:nvGrpSpPr>
        <p:grpSpPr>
          <a:xfrm>
            <a:off x="2385825" y="1852225"/>
            <a:ext cx="4375937" cy="2784487"/>
            <a:chOff x="3468113" y="1965375"/>
            <a:chExt cx="4375937" cy="2784487"/>
          </a:xfrm>
        </p:grpSpPr>
        <p:pic>
          <p:nvPicPr>
            <p:cNvPr id="890" name="Google Shape;890;p48"/>
            <p:cNvPicPr preferRelativeResize="0"/>
            <p:nvPr/>
          </p:nvPicPr>
          <p:blipFill>
            <a:blip r:embed="rId3">
              <a:alphaModFix/>
            </a:blip>
            <a:stretch>
              <a:fillRect/>
            </a:stretch>
          </p:blipFill>
          <p:spPr>
            <a:xfrm>
              <a:off x="3468113" y="2538488"/>
              <a:ext cx="2211375" cy="2211375"/>
            </a:xfrm>
            <a:prstGeom prst="rect">
              <a:avLst/>
            </a:prstGeom>
            <a:noFill/>
            <a:ln>
              <a:noFill/>
            </a:ln>
          </p:spPr>
        </p:pic>
        <p:cxnSp>
          <p:nvCxnSpPr>
            <p:cNvPr id="891" name="Google Shape;891;p48"/>
            <p:cNvCxnSpPr/>
            <p:nvPr/>
          </p:nvCxnSpPr>
          <p:spPr>
            <a:xfrm flipH="1" rot="10800000">
              <a:off x="4995875" y="2029475"/>
              <a:ext cx="2803500" cy="1594800"/>
            </a:xfrm>
            <a:prstGeom prst="straightConnector1">
              <a:avLst/>
            </a:prstGeom>
            <a:noFill/>
            <a:ln cap="flat" cmpd="sng" w="38100">
              <a:solidFill>
                <a:srgbClr val="00FF00"/>
              </a:solidFill>
              <a:prstDash val="solid"/>
              <a:round/>
              <a:headEnd len="med" w="med" type="none"/>
              <a:tailEnd len="med" w="med" type="none"/>
            </a:ln>
          </p:spPr>
        </p:cxnSp>
        <p:cxnSp>
          <p:nvCxnSpPr>
            <p:cNvPr id="892" name="Google Shape;892;p48"/>
            <p:cNvCxnSpPr/>
            <p:nvPr/>
          </p:nvCxnSpPr>
          <p:spPr>
            <a:xfrm flipH="1" rot="10800000">
              <a:off x="4448175" y="1991975"/>
              <a:ext cx="1237800" cy="1632300"/>
            </a:xfrm>
            <a:prstGeom prst="straightConnector1">
              <a:avLst/>
            </a:prstGeom>
            <a:noFill/>
            <a:ln cap="flat" cmpd="sng" w="38100">
              <a:solidFill>
                <a:srgbClr val="00FF00"/>
              </a:solidFill>
              <a:prstDash val="solid"/>
              <a:round/>
              <a:headEnd len="med" w="med" type="none"/>
              <a:tailEnd len="med" w="med" type="none"/>
            </a:ln>
          </p:spPr>
        </p:cxnSp>
        <p:cxnSp>
          <p:nvCxnSpPr>
            <p:cNvPr id="893" name="Google Shape;893;p48"/>
            <p:cNvCxnSpPr/>
            <p:nvPr/>
          </p:nvCxnSpPr>
          <p:spPr>
            <a:xfrm flipH="1" rot="10800000">
              <a:off x="4462475" y="4142775"/>
              <a:ext cx="1214100" cy="38700"/>
            </a:xfrm>
            <a:prstGeom prst="straightConnector1">
              <a:avLst/>
            </a:prstGeom>
            <a:noFill/>
            <a:ln cap="flat" cmpd="sng" w="38100">
              <a:solidFill>
                <a:schemeClr val="dk2"/>
              </a:solidFill>
              <a:prstDash val="solid"/>
              <a:round/>
              <a:headEnd len="med" w="med" type="none"/>
              <a:tailEnd len="med" w="med" type="none"/>
            </a:ln>
          </p:spPr>
        </p:cxnSp>
        <p:sp>
          <p:nvSpPr>
            <p:cNvPr id="894" name="Google Shape;894;p48"/>
            <p:cNvSpPr/>
            <p:nvPr/>
          </p:nvSpPr>
          <p:spPr>
            <a:xfrm>
              <a:off x="4451475" y="3628500"/>
              <a:ext cx="548700" cy="548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48"/>
            <p:cNvCxnSpPr/>
            <p:nvPr/>
          </p:nvCxnSpPr>
          <p:spPr>
            <a:xfrm flipH="1" rot="10800000">
              <a:off x="5000625" y="4105325"/>
              <a:ext cx="2808300" cy="71400"/>
            </a:xfrm>
            <a:prstGeom prst="straightConnector1">
              <a:avLst/>
            </a:prstGeom>
            <a:noFill/>
            <a:ln cap="flat" cmpd="sng" w="38100">
              <a:solidFill>
                <a:srgbClr val="00FF00"/>
              </a:solidFill>
              <a:prstDash val="solid"/>
              <a:round/>
              <a:headEnd len="med" w="med" type="none"/>
              <a:tailEnd len="med" w="med" type="none"/>
            </a:ln>
          </p:spPr>
        </p:cxnSp>
        <p:pic>
          <p:nvPicPr>
            <p:cNvPr id="896" name="Google Shape;896;p48"/>
            <p:cNvPicPr preferRelativeResize="0"/>
            <p:nvPr/>
          </p:nvPicPr>
          <p:blipFill rotWithShape="1">
            <a:blip r:embed="rId3">
              <a:alphaModFix/>
            </a:blip>
            <a:srcRect b="16536" l="44480" r="12059" t="40004"/>
            <a:stretch/>
          </p:blipFill>
          <p:spPr>
            <a:xfrm>
              <a:off x="5632700" y="1965375"/>
              <a:ext cx="2211350" cy="22113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49"/>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 of Adversarial Destruction </a:t>
            </a:r>
            <a:endParaRPr/>
          </a:p>
        </p:txBody>
      </p:sp>
      <p:sp>
        <p:nvSpPr>
          <p:cNvPr id="902" name="Google Shape;902;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grpSp>
        <p:nvGrpSpPr>
          <p:cNvPr id="903" name="Google Shape;903;p49"/>
          <p:cNvGrpSpPr/>
          <p:nvPr/>
        </p:nvGrpSpPr>
        <p:grpSpPr>
          <a:xfrm>
            <a:off x="2385838" y="1965375"/>
            <a:ext cx="4375937" cy="2784487"/>
            <a:chOff x="3468113" y="1965375"/>
            <a:chExt cx="4375937" cy="2784487"/>
          </a:xfrm>
        </p:grpSpPr>
        <p:pic>
          <p:nvPicPr>
            <p:cNvPr id="904" name="Google Shape;904;p49"/>
            <p:cNvPicPr preferRelativeResize="0"/>
            <p:nvPr/>
          </p:nvPicPr>
          <p:blipFill>
            <a:blip r:embed="rId3">
              <a:alphaModFix/>
            </a:blip>
            <a:stretch>
              <a:fillRect/>
            </a:stretch>
          </p:blipFill>
          <p:spPr>
            <a:xfrm>
              <a:off x="3468113" y="2538488"/>
              <a:ext cx="2211375" cy="2211375"/>
            </a:xfrm>
            <a:prstGeom prst="rect">
              <a:avLst/>
            </a:prstGeom>
            <a:noFill/>
            <a:ln>
              <a:noFill/>
            </a:ln>
          </p:spPr>
        </p:pic>
        <p:cxnSp>
          <p:nvCxnSpPr>
            <p:cNvPr id="905" name="Google Shape;905;p49"/>
            <p:cNvCxnSpPr/>
            <p:nvPr/>
          </p:nvCxnSpPr>
          <p:spPr>
            <a:xfrm flipH="1" rot="10800000">
              <a:off x="4995875" y="2029475"/>
              <a:ext cx="2803500" cy="1594800"/>
            </a:xfrm>
            <a:prstGeom prst="straightConnector1">
              <a:avLst/>
            </a:prstGeom>
            <a:noFill/>
            <a:ln cap="flat" cmpd="sng" w="38100">
              <a:solidFill>
                <a:srgbClr val="00FF00"/>
              </a:solidFill>
              <a:prstDash val="solid"/>
              <a:round/>
              <a:headEnd len="med" w="med" type="none"/>
              <a:tailEnd len="med" w="med" type="none"/>
            </a:ln>
          </p:spPr>
        </p:cxnSp>
        <p:cxnSp>
          <p:nvCxnSpPr>
            <p:cNvPr id="906" name="Google Shape;906;p49"/>
            <p:cNvCxnSpPr/>
            <p:nvPr/>
          </p:nvCxnSpPr>
          <p:spPr>
            <a:xfrm flipH="1" rot="10800000">
              <a:off x="4448175" y="1991975"/>
              <a:ext cx="1237800" cy="1632300"/>
            </a:xfrm>
            <a:prstGeom prst="straightConnector1">
              <a:avLst/>
            </a:prstGeom>
            <a:noFill/>
            <a:ln cap="flat" cmpd="sng" w="38100">
              <a:solidFill>
                <a:srgbClr val="00FF00"/>
              </a:solidFill>
              <a:prstDash val="solid"/>
              <a:round/>
              <a:headEnd len="med" w="med" type="none"/>
              <a:tailEnd len="med" w="med" type="none"/>
            </a:ln>
          </p:spPr>
        </p:cxnSp>
        <p:cxnSp>
          <p:nvCxnSpPr>
            <p:cNvPr id="907" name="Google Shape;907;p49"/>
            <p:cNvCxnSpPr/>
            <p:nvPr/>
          </p:nvCxnSpPr>
          <p:spPr>
            <a:xfrm flipH="1" rot="10800000">
              <a:off x="4462475" y="4142775"/>
              <a:ext cx="1214100" cy="38700"/>
            </a:xfrm>
            <a:prstGeom prst="straightConnector1">
              <a:avLst/>
            </a:prstGeom>
            <a:noFill/>
            <a:ln cap="flat" cmpd="sng" w="38100">
              <a:solidFill>
                <a:schemeClr val="dk2"/>
              </a:solidFill>
              <a:prstDash val="solid"/>
              <a:round/>
              <a:headEnd len="med" w="med" type="none"/>
              <a:tailEnd len="med" w="med" type="none"/>
            </a:ln>
          </p:spPr>
        </p:cxnSp>
        <p:sp>
          <p:nvSpPr>
            <p:cNvPr id="908" name="Google Shape;908;p49"/>
            <p:cNvSpPr/>
            <p:nvPr/>
          </p:nvSpPr>
          <p:spPr>
            <a:xfrm>
              <a:off x="4451475" y="3628500"/>
              <a:ext cx="548700" cy="548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9" name="Google Shape;909;p49"/>
            <p:cNvCxnSpPr/>
            <p:nvPr/>
          </p:nvCxnSpPr>
          <p:spPr>
            <a:xfrm flipH="1" rot="10800000">
              <a:off x="5000625" y="4105325"/>
              <a:ext cx="2808300" cy="71400"/>
            </a:xfrm>
            <a:prstGeom prst="straightConnector1">
              <a:avLst/>
            </a:prstGeom>
            <a:noFill/>
            <a:ln cap="flat" cmpd="sng" w="38100">
              <a:solidFill>
                <a:srgbClr val="00FF00"/>
              </a:solidFill>
              <a:prstDash val="solid"/>
              <a:round/>
              <a:headEnd len="med" w="med" type="none"/>
              <a:tailEnd len="med" w="med" type="none"/>
            </a:ln>
          </p:spPr>
        </p:cxnSp>
        <p:pic>
          <p:nvPicPr>
            <p:cNvPr id="910" name="Google Shape;910;p49"/>
            <p:cNvPicPr preferRelativeResize="0"/>
            <p:nvPr/>
          </p:nvPicPr>
          <p:blipFill rotWithShape="1">
            <a:blip r:embed="rId3">
              <a:alphaModFix/>
            </a:blip>
            <a:srcRect b="16536" l="44480" r="12059" t="40004"/>
            <a:stretch/>
          </p:blipFill>
          <p:spPr>
            <a:xfrm>
              <a:off x="5632700" y="1965375"/>
              <a:ext cx="2211350" cy="2211350"/>
            </a:xfrm>
            <a:prstGeom prst="rect">
              <a:avLst/>
            </a:prstGeom>
            <a:noFill/>
            <a:ln>
              <a:noFill/>
            </a:ln>
          </p:spPr>
        </p:pic>
      </p:grpSp>
      <p:cxnSp>
        <p:nvCxnSpPr>
          <p:cNvPr id="911" name="Google Shape;911;p49"/>
          <p:cNvCxnSpPr/>
          <p:nvPr/>
        </p:nvCxnSpPr>
        <p:spPr>
          <a:xfrm>
            <a:off x="5323950" y="1819325"/>
            <a:ext cx="0" cy="2758800"/>
          </a:xfrm>
          <a:prstGeom prst="straightConnector1">
            <a:avLst/>
          </a:prstGeom>
          <a:noFill/>
          <a:ln cap="flat" cmpd="sng" w="9525">
            <a:solidFill>
              <a:schemeClr val="dk2"/>
            </a:solidFill>
            <a:prstDash val="solid"/>
            <a:round/>
            <a:headEnd len="med" w="med" type="none"/>
            <a:tailEnd len="med" w="med" type="none"/>
          </a:ln>
        </p:spPr>
      </p:cxnSp>
      <p:cxnSp>
        <p:nvCxnSpPr>
          <p:cNvPr id="912" name="Google Shape;912;p49"/>
          <p:cNvCxnSpPr/>
          <p:nvPr/>
        </p:nvCxnSpPr>
        <p:spPr>
          <a:xfrm>
            <a:off x="5437575" y="1819325"/>
            <a:ext cx="0" cy="2758800"/>
          </a:xfrm>
          <a:prstGeom prst="straightConnector1">
            <a:avLst/>
          </a:prstGeom>
          <a:noFill/>
          <a:ln cap="flat" cmpd="sng" w="9525">
            <a:solidFill>
              <a:schemeClr val="dk2"/>
            </a:solidFill>
            <a:prstDash val="solid"/>
            <a:round/>
            <a:headEnd len="med" w="med" type="none"/>
            <a:tailEnd len="med" w="med" type="none"/>
          </a:ln>
        </p:spPr>
      </p:cxnSp>
      <p:cxnSp>
        <p:nvCxnSpPr>
          <p:cNvPr id="913" name="Google Shape;913;p49"/>
          <p:cNvCxnSpPr/>
          <p:nvPr/>
        </p:nvCxnSpPr>
        <p:spPr>
          <a:xfrm flipH="1">
            <a:off x="4316750" y="3095450"/>
            <a:ext cx="3164700" cy="17400"/>
          </a:xfrm>
          <a:prstGeom prst="straightConnector1">
            <a:avLst/>
          </a:prstGeom>
          <a:noFill/>
          <a:ln cap="flat" cmpd="sng" w="9525">
            <a:solidFill>
              <a:schemeClr val="dk2"/>
            </a:solidFill>
            <a:prstDash val="solid"/>
            <a:round/>
            <a:headEnd len="med" w="med" type="none"/>
            <a:tailEnd len="med" w="med" type="none"/>
          </a:ln>
        </p:spPr>
      </p:cxnSp>
      <p:cxnSp>
        <p:nvCxnSpPr>
          <p:cNvPr id="914" name="Google Shape;914;p49"/>
          <p:cNvCxnSpPr/>
          <p:nvPr/>
        </p:nvCxnSpPr>
        <p:spPr>
          <a:xfrm flipH="1">
            <a:off x="4330275" y="3190025"/>
            <a:ext cx="3164700" cy="17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18" name="Shape 918"/>
        <p:cNvGrpSpPr/>
        <p:nvPr/>
      </p:nvGrpSpPr>
      <p:grpSpPr>
        <a:xfrm>
          <a:off x="0" y="0"/>
          <a:ext cx="0" cy="0"/>
          <a:chOff x="0" y="0"/>
          <a:chExt cx="0" cy="0"/>
        </a:xfrm>
      </p:grpSpPr>
      <p:sp>
        <p:nvSpPr>
          <p:cNvPr id="919" name="Google Shape;919;p50"/>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Moire Effect</a:t>
            </a:r>
            <a:endParaRPr/>
          </a:p>
        </p:txBody>
      </p:sp>
      <p:sp>
        <p:nvSpPr>
          <p:cNvPr id="920" name="Google Shape;920;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Visual perception effect when observing set of lines or dots (pixels) superimposed onto </a:t>
            </a:r>
            <a:r>
              <a:rPr lang="en-GB"/>
              <a:t>another</a:t>
            </a:r>
            <a:r>
              <a:rPr lang="en-GB"/>
              <a:t> set of lines or dots</a:t>
            </a:r>
            <a:endParaRPr/>
          </a:p>
        </p:txBody>
      </p:sp>
      <p:sp>
        <p:nvSpPr>
          <p:cNvPr id="921" name="Google Shape;921;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922" name="Google Shape;922;p50"/>
          <p:cNvPicPr preferRelativeResize="0"/>
          <p:nvPr/>
        </p:nvPicPr>
        <p:blipFill>
          <a:blip r:embed="rId3">
            <a:alphaModFix/>
          </a:blip>
          <a:stretch>
            <a:fillRect/>
          </a:stretch>
        </p:blipFill>
        <p:spPr>
          <a:xfrm>
            <a:off x="1350275" y="2695550"/>
            <a:ext cx="2688650" cy="2119623"/>
          </a:xfrm>
          <a:prstGeom prst="rect">
            <a:avLst/>
          </a:prstGeom>
          <a:noFill/>
          <a:ln>
            <a:noFill/>
          </a:ln>
        </p:spPr>
      </p:pic>
      <p:pic>
        <p:nvPicPr>
          <p:cNvPr id="923" name="Google Shape;923;p50"/>
          <p:cNvPicPr preferRelativeResize="0"/>
          <p:nvPr/>
        </p:nvPicPr>
        <p:blipFill>
          <a:blip r:embed="rId4">
            <a:alphaModFix/>
          </a:blip>
          <a:stretch>
            <a:fillRect/>
          </a:stretch>
        </p:blipFill>
        <p:spPr>
          <a:xfrm>
            <a:off x="5343350" y="2571750"/>
            <a:ext cx="2895600" cy="2266950"/>
          </a:xfrm>
          <a:prstGeom prst="rect">
            <a:avLst/>
          </a:prstGeom>
          <a:noFill/>
          <a:ln>
            <a:noFill/>
          </a:ln>
        </p:spPr>
      </p:pic>
      <p:sp>
        <p:nvSpPr>
          <p:cNvPr id="924" name="Google Shape;924;p50"/>
          <p:cNvSpPr txBox="1"/>
          <p:nvPr/>
        </p:nvSpPr>
        <p:spPr>
          <a:xfrm>
            <a:off x="8483300" y="4169950"/>
            <a:ext cx="5487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51"/>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Moire Effect</a:t>
            </a:r>
            <a:endParaRPr/>
          </a:p>
        </p:txBody>
      </p:sp>
      <p:sp>
        <p:nvSpPr>
          <p:cNvPr id="930" name="Google Shape;930;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931" name="Google Shape;931;p51"/>
          <p:cNvPicPr preferRelativeResize="0"/>
          <p:nvPr/>
        </p:nvPicPr>
        <p:blipFill>
          <a:blip r:embed="rId3">
            <a:alphaModFix/>
          </a:blip>
          <a:stretch>
            <a:fillRect/>
          </a:stretch>
        </p:blipFill>
        <p:spPr>
          <a:xfrm>
            <a:off x="4571998" y="879050"/>
            <a:ext cx="4245974" cy="4180249"/>
          </a:xfrm>
          <a:prstGeom prst="rect">
            <a:avLst/>
          </a:prstGeom>
          <a:noFill/>
          <a:ln>
            <a:noFill/>
          </a:ln>
        </p:spPr>
      </p:pic>
      <p:sp>
        <p:nvSpPr>
          <p:cNvPr id="932" name="Google Shape;932;p51"/>
          <p:cNvSpPr txBox="1"/>
          <p:nvPr/>
        </p:nvSpPr>
        <p:spPr>
          <a:xfrm>
            <a:off x="355375" y="2085450"/>
            <a:ext cx="3348000" cy="28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1"/>
          <p:cNvSpPr txBox="1"/>
          <p:nvPr>
            <p:ph idx="1" type="body"/>
          </p:nvPr>
        </p:nvSpPr>
        <p:spPr>
          <a:xfrm>
            <a:off x="482575" y="1468975"/>
            <a:ext cx="4245900" cy="250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Pixel array of the display and pixel array of image sensor of camera must perfectly overlay to avoid Moire effect </a:t>
            </a:r>
            <a:endParaRPr/>
          </a:p>
          <a:p>
            <a:pPr indent="-298450" lvl="1" marL="914400" rtl="0" algn="l">
              <a:spcBef>
                <a:spcPts val="0"/>
              </a:spcBef>
              <a:spcAft>
                <a:spcPts val="0"/>
              </a:spcAft>
              <a:buSzPts val="1100"/>
              <a:buChar char="-"/>
            </a:pPr>
            <a:r>
              <a:rPr lang="en-GB"/>
              <a:t>Impossible in practical scenarios </a:t>
            </a:r>
            <a:endParaRPr/>
          </a:p>
          <a:p>
            <a:pPr indent="-311150" lvl="0" marL="457200" rtl="0" algn="l">
              <a:spcBef>
                <a:spcPts val="0"/>
              </a:spcBef>
              <a:spcAft>
                <a:spcPts val="0"/>
              </a:spcAft>
              <a:buSzPts val="1300"/>
              <a:buChar char="-"/>
            </a:pPr>
            <a:r>
              <a:rPr lang="en-GB"/>
              <a:t>Source of majority of </a:t>
            </a:r>
            <a:r>
              <a:rPr lang="en-GB"/>
              <a:t>adversarial</a:t>
            </a:r>
            <a:r>
              <a:rPr lang="en-GB"/>
              <a:t> destruction </a:t>
            </a:r>
            <a:endParaRPr/>
          </a:p>
          <a:p>
            <a:pPr indent="-298450" lvl="1" marL="914400" rtl="0" algn="l">
              <a:spcBef>
                <a:spcPts val="0"/>
              </a:spcBef>
              <a:spcAft>
                <a:spcPts val="0"/>
              </a:spcAft>
              <a:buSzPts val="1100"/>
              <a:buChar char="-"/>
            </a:pPr>
            <a:r>
              <a:rPr lang="en-GB"/>
              <a:t>Average </a:t>
            </a:r>
            <a:r>
              <a:rPr lang="en-GB"/>
              <a:t>Euclidean Color</a:t>
            </a:r>
            <a:r>
              <a:rPr lang="en-GB"/>
              <a:t> Difference in RGB values of “lines” : </a:t>
            </a:r>
            <a:r>
              <a:rPr lang="en-GB"/>
              <a:t>approx</a:t>
            </a:r>
            <a:r>
              <a:rPr lang="en-GB"/>
              <a:t>. 45</a:t>
            </a:r>
            <a:endParaRPr/>
          </a:p>
          <a:p>
            <a:pPr indent="-298450" lvl="1" marL="914400" rtl="0" algn="l">
              <a:spcBef>
                <a:spcPts val="0"/>
              </a:spcBef>
              <a:spcAft>
                <a:spcPts val="0"/>
              </a:spcAft>
              <a:buSzPts val="1100"/>
              <a:buChar char="-"/>
            </a:pPr>
            <a:r>
              <a:rPr lang="en-GB"/>
              <a:t>Average RGB Color Magnitude of Images: </a:t>
            </a:r>
            <a:r>
              <a:rPr lang="en-GB"/>
              <a:t>approx</a:t>
            </a:r>
            <a:r>
              <a:rPr lang="en-GB"/>
              <a:t> 400 </a:t>
            </a:r>
            <a:endParaRPr/>
          </a:p>
          <a:p>
            <a:pPr indent="-298450" lvl="1" marL="914400" rtl="0" algn="l">
              <a:spcBef>
                <a:spcPts val="0"/>
              </a:spcBef>
              <a:spcAft>
                <a:spcPts val="0"/>
              </a:spcAft>
              <a:buSzPts val="1100"/>
              <a:buChar char="-"/>
            </a:pPr>
            <a:r>
              <a:rPr lang="en-GB"/>
              <a:t>Average disparity between Moire effect lines over 11%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Outline</a:t>
            </a:r>
            <a:endParaRPr/>
          </a:p>
        </p:txBody>
      </p:sp>
      <p:sp>
        <p:nvSpPr>
          <p:cNvPr id="107" name="Google Shape;107;p16"/>
          <p:cNvSpPr txBox="1"/>
          <p:nvPr>
            <p:ph idx="1" type="body"/>
          </p:nvPr>
        </p:nvSpPr>
        <p:spPr>
          <a:xfrm>
            <a:off x="729450" y="13752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Physical Adversarial Examples</a:t>
            </a:r>
            <a:endParaRPr/>
          </a:p>
          <a:p>
            <a:pPr indent="-298450" lvl="1" marL="914400" rtl="0" algn="l">
              <a:spcBef>
                <a:spcPts val="0"/>
              </a:spcBef>
              <a:spcAft>
                <a:spcPts val="0"/>
              </a:spcAft>
              <a:buSzPts val="1100"/>
              <a:buChar char="○"/>
            </a:pPr>
            <a:r>
              <a:rPr lang="en-GB"/>
              <a:t>Attacks Tested </a:t>
            </a:r>
            <a:endParaRPr/>
          </a:p>
          <a:p>
            <a:pPr indent="-298450" lvl="1" marL="914400" rtl="0" algn="l">
              <a:spcBef>
                <a:spcPts val="0"/>
              </a:spcBef>
              <a:spcAft>
                <a:spcPts val="0"/>
              </a:spcAft>
              <a:buSzPts val="1100"/>
              <a:buChar char="○"/>
            </a:pPr>
            <a:r>
              <a:rPr lang="en-GB"/>
              <a:t>Generation of Physical Examples </a:t>
            </a:r>
            <a:endParaRPr/>
          </a:p>
          <a:p>
            <a:pPr indent="-298450" lvl="1" marL="914400" rtl="0" algn="l">
              <a:spcBef>
                <a:spcPts val="0"/>
              </a:spcBef>
              <a:spcAft>
                <a:spcPts val="0"/>
              </a:spcAft>
              <a:buSzPts val="1100"/>
              <a:buChar char="○"/>
            </a:pPr>
            <a:r>
              <a:rPr lang="en-GB"/>
              <a:t>Examples of Digital Images with Different Attacks </a:t>
            </a:r>
            <a:endParaRPr/>
          </a:p>
          <a:p>
            <a:pPr indent="-298450" lvl="1" marL="914400" rtl="0" algn="l">
              <a:spcBef>
                <a:spcPts val="0"/>
              </a:spcBef>
              <a:spcAft>
                <a:spcPts val="0"/>
              </a:spcAft>
              <a:buSzPts val="1100"/>
              <a:buChar char="○"/>
            </a:pPr>
            <a:r>
              <a:rPr lang="en-GB"/>
              <a:t>Examples of Physical Images with Different Attacks </a:t>
            </a:r>
            <a:endParaRPr/>
          </a:p>
          <a:p>
            <a:pPr indent="-298450" lvl="1" marL="914400" rtl="0" algn="l">
              <a:spcBef>
                <a:spcPts val="0"/>
              </a:spcBef>
              <a:spcAft>
                <a:spcPts val="0"/>
              </a:spcAft>
              <a:buSzPts val="1100"/>
              <a:buChar char="○"/>
            </a:pPr>
            <a:r>
              <a:rPr lang="en-GB"/>
              <a:t>Digital vs Physical Images </a:t>
            </a:r>
            <a:endParaRPr/>
          </a:p>
          <a:p>
            <a:pPr indent="-298450" lvl="1" marL="914400" rtl="0" algn="l">
              <a:spcBef>
                <a:spcPts val="0"/>
              </a:spcBef>
              <a:spcAft>
                <a:spcPts val="0"/>
              </a:spcAft>
              <a:buSzPts val="1100"/>
              <a:buChar char="○"/>
            </a:pPr>
            <a:r>
              <a:rPr lang="en-GB"/>
              <a:t>Results with no defense (Adversarial Destruction) </a:t>
            </a:r>
            <a:endParaRPr/>
          </a:p>
          <a:p>
            <a:pPr indent="-311150" lvl="0" marL="457200" rtl="0" algn="l">
              <a:spcBef>
                <a:spcPts val="0"/>
              </a:spcBef>
              <a:spcAft>
                <a:spcPts val="0"/>
              </a:spcAft>
              <a:buSzPts val="1300"/>
              <a:buChar char="●"/>
            </a:pPr>
            <a:r>
              <a:rPr lang="en-GB"/>
              <a:t>Defense-GAN</a:t>
            </a:r>
            <a:endParaRPr/>
          </a:p>
          <a:p>
            <a:pPr indent="-298450" lvl="1" marL="914400" rtl="0" algn="l">
              <a:spcBef>
                <a:spcPts val="0"/>
              </a:spcBef>
              <a:spcAft>
                <a:spcPts val="0"/>
              </a:spcAft>
              <a:buSzPts val="1100"/>
              <a:buChar char="○"/>
            </a:pPr>
            <a:r>
              <a:rPr lang="en-GB"/>
              <a:t>Overview of Defense-GAN</a:t>
            </a:r>
            <a:endParaRPr/>
          </a:p>
          <a:p>
            <a:pPr indent="-298450" lvl="1" marL="914400" rtl="0" algn="l">
              <a:spcBef>
                <a:spcPts val="0"/>
              </a:spcBef>
              <a:spcAft>
                <a:spcPts val="0"/>
              </a:spcAft>
              <a:buSzPts val="1100"/>
              <a:buChar char="○"/>
            </a:pPr>
            <a:r>
              <a:rPr lang="en-GB"/>
              <a:t>Hyperparameters used</a:t>
            </a:r>
            <a:endParaRPr/>
          </a:p>
          <a:p>
            <a:pPr indent="-298450" lvl="1" marL="914400" rtl="0" algn="l">
              <a:spcBef>
                <a:spcPts val="0"/>
              </a:spcBef>
              <a:spcAft>
                <a:spcPts val="0"/>
              </a:spcAft>
              <a:buSzPts val="1100"/>
              <a:buChar char="○"/>
            </a:pPr>
            <a:r>
              <a:rPr lang="en-GB"/>
              <a:t>Reconstruction Hyperlapse </a:t>
            </a:r>
            <a:endParaRPr/>
          </a:p>
          <a:p>
            <a:pPr indent="-298450" lvl="1" marL="914400" rtl="0" algn="l">
              <a:spcBef>
                <a:spcPts val="0"/>
              </a:spcBef>
              <a:spcAft>
                <a:spcPts val="0"/>
              </a:spcAft>
              <a:buSzPts val="1100"/>
              <a:buChar char="○"/>
            </a:pPr>
            <a:r>
              <a:rPr lang="en-GB"/>
              <a:t>Reconstructions against Attacked Digital Images </a:t>
            </a:r>
            <a:endParaRPr/>
          </a:p>
          <a:p>
            <a:pPr indent="-298450" lvl="1" marL="914400" rtl="0" algn="l">
              <a:spcBef>
                <a:spcPts val="0"/>
              </a:spcBef>
              <a:spcAft>
                <a:spcPts val="0"/>
              </a:spcAft>
              <a:buSzPts val="1100"/>
              <a:buChar char="○"/>
            </a:pPr>
            <a:r>
              <a:rPr lang="en-GB"/>
              <a:t>Reconstructions against Attacked Physical Images </a:t>
            </a:r>
            <a:endParaRPr/>
          </a:p>
          <a:p>
            <a:pPr indent="-298450" lvl="1" marL="914400" rtl="0" algn="l">
              <a:spcBef>
                <a:spcPts val="0"/>
              </a:spcBef>
              <a:spcAft>
                <a:spcPts val="0"/>
              </a:spcAft>
              <a:buSzPts val="1100"/>
              <a:buChar char="○"/>
            </a:pPr>
            <a:r>
              <a:rPr lang="en-GB"/>
              <a:t>Results with defense (Digital vs Physical) </a:t>
            </a:r>
            <a:endParaRPr/>
          </a:p>
          <a:p>
            <a:pPr indent="-311150" lvl="0" marL="457200" marR="0" rtl="0" algn="l">
              <a:lnSpc>
                <a:spcPct val="115000"/>
              </a:lnSpc>
              <a:spcBef>
                <a:spcPts val="0"/>
              </a:spcBef>
              <a:spcAft>
                <a:spcPts val="0"/>
              </a:spcAft>
              <a:buClr>
                <a:schemeClr val="accent1"/>
              </a:buClr>
              <a:buSzPts val="1300"/>
              <a:buFont typeface="Lato"/>
              <a:buChar char="●"/>
            </a:pPr>
            <a:r>
              <a:rPr lang="en-GB"/>
              <a:t>Analysis</a:t>
            </a:r>
            <a:endParaRPr/>
          </a:p>
          <a:p>
            <a:pPr indent="-298450" lvl="1" marL="914400" marR="0" rtl="0" algn="l">
              <a:lnSpc>
                <a:spcPct val="115000"/>
              </a:lnSpc>
              <a:spcBef>
                <a:spcPts val="0"/>
              </a:spcBef>
              <a:spcAft>
                <a:spcPts val="0"/>
              </a:spcAft>
              <a:buSzPts val="1100"/>
              <a:buChar char="○"/>
            </a:pPr>
            <a:r>
              <a:rPr lang="en-GB"/>
              <a:t>Moire effect </a:t>
            </a:r>
            <a:endParaRPr/>
          </a:p>
          <a:p>
            <a:pPr indent="-298450" lvl="2" marL="1371600" marR="0" rtl="0" algn="l">
              <a:lnSpc>
                <a:spcPct val="115000"/>
              </a:lnSpc>
              <a:spcBef>
                <a:spcPts val="0"/>
              </a:spcBef>
              <a:spcAft>
                <a:spcPts val="0"/>
              </a:spcAft>
              <a:buSzPts val="1100"/>
              <a:buChar char="■"/>
            </a:pPr>
            <a:r>
              <a:rPr lang="en-GB"/>
              <a:t>Attempts to reduce it? </a:t>
            </a:r>
            <a:endParaRPr/>
          </a:p>
          <a:p>
            <a:pPr indent="-298450" lvl="2" marL="1371600" marR="0" rtl="0" algn="l">
              <a:lnSpc>
                <a:spcPct val="115000"/>
              </a:lnSpc>
              <a:spcBef>
                <a:spcPts val="0"/>
              </a:spcBef>
              <a:spcAft>
                <a:spcPts val="0"/>
              </a:spcAft>
              <a:buSzPts val="1100"/>
              <a:buChar char="■"/>
            </a:pPr>
            <a:r>
              <a:rPr lang="en-GB"/>
              <a:t>Do we need to get rid of it or does it help? </a:t>
            </a:r>
            <a:endParaRPr/>
          </a:p>
          <a:p>
            <a:pPr indent="-298450" lvl="1" marL="914400" marR="0" rtl="0" algn="l">
              <a:lnSpc>
                <a:spcPct val="115000"/>
              </a:lnSpc>
              <a:spcBef>
                <a:spcPts val="0"/>
              </a:spcBef>
              <a:spcAft>
                <a:spcPts val="0"/>
              </a:spcAft>
              <a:buSzPts val="1100"/>
              <a:buChar char="○"/>
            </a:pPr>
            <a:r>
              <a:rPr lang="en-GB"/>
              <a:t>Is this good enough for practical utilization? </a:t>
            </a:r>
            <a:endParaRPr/>
          </a:p>
        </p:txBody>
      </p:sp>
      <p:sp>
        <p:nvSpPr>
          <p:cNvPr id="108" name="Google Shape;10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37" name="Shape 937"/>
        <p:cNvGrpSpPr/>
        <p:nvPr/>
      </p:nvGrpSpPr>
      <p:grpSpPr>
        <a:xfrm>
          <a:off x="0" y="0"/>
          <a:ext cx="0" cy="0"/>
          <a:chOff x="0" y="0"/>
          <a:chExt cx="0" cy="0"/>
        </a:xfrm>
      </p:grpSpPr>
      <p:sp>
        <p:nvSpPr>
          <p:cNvPr id="938" name="Google Shape;938;p52"/>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 Moire bad or good? </a:t>
            </a:r>
            <a:endParaRPr/>
          </a:p>
        </p:txBody>
      </p:sp>
      <p:sp>
        <p:nvSpPr>
          <p:cNvPr id="939" name="Google Shape;939;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40" name="Google Shape;940;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53"/>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Transferability of our Results to Real Life</a:t>
            </a:r>
            <a:endParaRPr/>
          </a:p>
        </p:txBody>
      </p:sp>
      <p:sp>
        <p:nvSpPr>
          <p:cNvPr id="946" name="Google Shape;946;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947" name="Google Shape;947;p53"/>
          <p:cNvPicPr preferRelativeResize="0"/>
          <p:nvPr/>
        </p:nvPicPr>
        <p:blipFill>
          <a:blip r:embed="rId3">
            <a:alphaModFix/>
          </a:blip>
          <a:stretch>
            <a:fillRect/>
          </a:stretch>
        </p:blipFill>
        <p:spPr>
          <a:xfrm>
            <a:off x="557275" y="1487850"/>
            <a:ext cx="3625405" cy="3518251"/>
          </a:xfrm>
          <a:prstGeom prst="rect">
            <a:avLst/>
          </a:prstGeom>
          <a:noFill/>
          <a:ln>
            <a:noFill/>
          </a:ln>
        </p:spPr>
      </p:pic>
      <p:pic>
        <p:nvPicPr>
          <p:cNvPr id="948" name="Google Shape;948;p53"/>
          <p:cNvPicPr preferRelativeResize="0"/>
          <p:nvPr/>
        </p:nvPicPr>
        <p:blipFill>
          <a:blip r:embed="rId4">
            <a:alphaModFix/>
          </a:blip>
          <a:stretch>
            <a:fillRect/>
          </a:stretch>
        </p:blipFill>
        <p:spPr>
          <a:xfrm>
            <a:off x="4515030" y="1487850"/>
            <a:ext cx="4056808" cy="35182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54"/>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Transferability of our Results to Real Life</a:t>
            </a:r>
            <a:endParaRPr/>
          </a:p>
        </p:txBody>
      </p:sp>
      <p:sp>
        <p:nvSpPr>
          <p:cNvPr id="954" name="Google Shape;954;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955" name="Google Shape;955;p54"/>
          <p:cNvPicPr preferRelativeResize="0"/>
          <p:nvPr/>
        </p:nvPicPr>
        <p:blipFill>
          <a:blip r:embed="rId3">
            <a:alphaModFix/>
          </a:blip>
          <a:stretch>
            <a:fillRect/>
          </a:stretch>
        </p:blipFill>
        <p:spPr>
          <a:xfrm>
            <a:off x="1344550" y="1382875"/>
            <a:ext cx="6254666" cy="35182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55"/>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Transferability of our Results to Real Life</a:t>
            </a:r>
            <a:endParaRPr/>
          </a:p>
        </p:txBody>
      </p:sp>
      <p:sp>
        <p:nvSpPr>
          <p:cNvPr id="961" name="Google Shape;961;p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962" name="Google Shape;962;p55"/>
          <p:cNvPicPr preferRelativeResize="0"/>
          <p:nvPr/>
        </p:nvPicPr>
        <p:blipFill>
          <a:blip r:embed="rId3">
            <a:alphaModFix/>
          </a:blip>
          <a:stretch>
            <a:fillRect/>
          </a:stretch>
        </p:blipFill>
        <p:spPr>
          <a:xfrm>
            <a:off x="1344550" y="1382875"/>
            <a:ext cx="6254666" cy="3518249"/>
          </a:xfrm>
          <a:prstGeom prst="rect">
            <a:avLst/>
          </a:prstGeom>
          <a:noFill/>
          <a:ln>
            <a:noFill/>
          </a:ln>
        </p:spPr>
      </p:pic>
      <p:sp>
        <p:nvSpPr>
          <p:cNvPr id="963" name="Google Shape;963;p55"/>
          <p:cNvSpPr/>
          <p:nvPr/>
        </p:nvSpPr>
        <p:spPr>
          <a:xfrm>
            <a:off x="1971950" y="1540750"/>
            <a:ext cx="4791000" cy="30966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txBox="1"/>
          <p:nvPr/>
        </p:nvSpPr>
        <p:spPr>
          <a:xfrm>
            <a:off x="1344550" y="1480350"/>
            <a:ext cx="9171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00FF00"/>
                </a:solidFill>
                <a:latin typeface="Courier New"/>
                <a:ea typeface="Courier New"/>
                <a:cs typeface="Courier New"/>
                <a:sym typeface="Courier New"/>
              </a:rPr>
              <a:t>Truck</a:t>
            </a:r>
            <a:endParaRPr b="1" sz="1200">
              <a:solidFill>
                <a:srgbClr val="00FF00"/>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56"/>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Transferability of our Results to Real Life</a:t>
            </a:r>
            <a:endParaRPr/>
          </a:p>
        </p:txBody>
      </p:sp>
      <p:sp>
        <p:nvSpPr>
          <p:cNvPr id="970" name="Google Shape;970;p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971" name="Google Shape;971;p56"/>
          <p:cNvPicPr preferRelativeResize="0"/>
          <p:nvPr/>
        </p:nvPicPr>
        <p:blipFill>
          <a:blip r:embed="rId3">
            <a:alphaModFix/>
          </a:blip>
          <a:stretch>
            <a:fillRect/>
          </a:stretch>
        </p:blipFill>
        <p:spPr>
          <a:xfrm>
            <a:off x="1344550" y="1382875"/>
            <a:ext cx="6254666" cy="3518249"/>
          </a:xfrm>
          <a:prstGeom prst="rect">
            <a:avLst/>
          </a:prstGeom>
          <a:noFill/>
          <a:ln>
            <a:noFill/>
          </a:ln>
        </p:spPr>
      </p:pic>
      <p:sp>
        <p:nvSpPr>
          <p:cNvPr id="972" name="Google Shape;972;p56"/>
          <p:cNvSpPr/>
          <p:nvPr/>
        </p:nvSpPr>
        <p:spPr>
          <a:xfrm>
            <a:off x="1971950" y="1540750"/>
            <a:ext cx="4791000" cy="30966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txBox="1"/>
          <p:nvPr/>
        </p:nvSpPr>
        <p:spPr>
          <a:xfrm>
            <a:off x="1344550" y="1540750"/>
            <a:ext cx="14997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0000"/>
                </a:solidFill>
                <a:latin typeface="Courier New"/>
                <a:ea typeface="Courier New"/>
                <a:cs typeface="Courier New"/>
                <a:sym typeface="Courier New"/>
              </a:rPr>
              <a:t>STOP </a:t>
            </a:r>
            <a:endParaRPr b="1" sz="1200">
              <a:solidFill>
                <a:srgbClr val="FF0000"/>
              </a:solidFill>
              <a:latin typeface="Courier New"/>
              <a:ea typeface="Courier New"/>
              <a:cs typeface="Courier New"/>
              <a:sym typeface="Courier New"/>
            </a:endParaRPr>
          </a:p>
          <a:p>
            <a:pPr indent="0" lvl="0" marL="0" rtl="0" algn="l">
              <a:spcBef>
                <a:spcPts val="0"/>
              </a:spcBef>
              <a:spcAft>
                <a:spcPts val="0"/>
              </a:spcAft>
              <a:buNone/>
            </a:pPr>
            <a:r>
              <a:rPr b="1" lang="en-GB" sz="1200">
                <a:solidFill>
                  <a:srgbClr val="FF0000"/>
                </a:solidFill>
                <a:latin typeface="Courier New"/>
                <a:ea typeface="Courier New"/>
                <a:cs typeface="Courier New"/>
                <a:sym typeface="Courier New"/>
              </a:rPr>
              <a:t>SIGN</a:t>
            </a:r>
            <a:endParaRPr b="1" sz="1200">
              <a:solidFill>
                <a:srgbClr val="FF0000"/>
              </a:solidFill>
              <a:latin typeface="Courier New"/>
              <a:ea typeface="Courier New"/>
              <a:cs typeface="Courier New"/>
              <a:sym typeface="Courier New"/>
            </a:endParaRPr>
          </a:p>
        </p:txBody>
      </p:sp>
      <p:pic>
        <p:nvPicPr>
          <p:cNvPr id="974" name="Google Shape;974;p56"/>
          <p:cNvPicPr preferRelativeResize="0"/>
          <p:nvPr/>
        </p:nvPicPr>
        <p:blipFill rotWithShape="1">
          <a:blip r:embed="rId4">
            <a:alphaModFix/>
          </a:blip>
          <a:srcRect b="0" l="0" r="8197" t="0"/>
          <a:stretch/>
        </p:blipFill>
        <p:spPr>
          <a:xfrm>
            <a:off x="7672700" y="1187725"/>
            <a:ext cx="1412300" cy="1559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57"/>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Transferability of our Results to Real Life</a:t>
            </a:r>
            <a:endParaRPr/>
          </a:p>
        </p:txBody>
      </p:sp>
      <p:sp>
        <p:nvSpPr>
          <p:cNvPr id="980" name="Google Shape;980;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
        <p:nvSpPr>
          <p:cNvPr id="981" name="Google Shape;981;p57"/>
          <p:cNvSpPr txBox="1"/>
          <p:nvPr/>
        </p:nvSpPr>
        <p:spPr>
          <a:xfrm>
            <a:off x="7677750" y="1416100"/>
            <a:ext cx="1019700" cy="132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200">
              <a:solidFill>
                <a:srgbClr val="660099"/>
              </a:solidFill>
              <a:highlight>
                <a:srgbClr val="FFFFFF"/>
              </a:highlight>
              <a:uFill>
                <a:noFill/>
              </a:uFill>
              <a:hlinkClick r:id="rId3"/>
            </a:endParaRPr>
          </a:p>
        </p:txBody>
      </p:sp>
      <p:pic>
        <p:nvPicPr>
          <p:cNvPr id="982" name="Google Shape;982;p57"/>
          <p:cNvPicPr preferRelativeResize="0"/>
          <p:nvPr/>
        </p:nvPicPr>
        <p:blipFill>
          <a:blip r:embed="rId4">
            <a:alphaModFix/>
          </a:blip>
          <a:stretch>
            <a:fillRect/>
          </a:stretch>
        </p:blipFill>
        <p:spPr>
          <a:xfrm>
            <a:off x="1945725" y="1457850"/>
            <a:ext cx="5424615" cy="3518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86" name="Shape 986"/>
        <p:cNvGrpSpPr/>
        <p:nvPr/>
      </p:nvGrpSpPr>
      <p:grpSpPr>
        <a:xfrm>
          <a:off x="0" y="0"/>
          <a:ext cx="0" cy="0"/>
          <a:chOff x="0" y="0"/>
          <a:chExt cx="0" cy="0"/>
        </a:xfrm>
      </p:grpSpPr>
      <p:sp>
        <p:nvSpPr>
          <p:cNvPr id="987" name="Google Shape;987;p58"/>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 of Distribution Test images</a:t>
            </a:r>
            <a:endParaRPr/>
          </a:p>
        </p:txBody>
      </p:sp>
      <p:sp>
        <p:nvSpPr>
          <p:cNvPr id="988" name="Google Shape;988;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grpSp>
        <p:nvGrpSpPr>
          <p:cNvPr id="989" name="Google Shape;989;p58"/>
          <p:cNvGrpSpPr/>
          <p:nvPr/>
        </p:nvGrpSpPr>
        <p:grpSpPr>
          <a:xfrm>
            <a:off x="1692540" y="2296734"/>
            <a:ext cx="1419149" cy="643356"/>
            <a:chOff x="1377140" y="1787234"/>
            <a:chExt cx="1419149" cy="643356"/>
          </a:xfrm>
        </p:grpSpPr>
        <p:sp>
          <p:nvSpPr>
            <p:cNvPr id="990" name="Google Shape;990;p58"/>
            <p:cNvSpPr/>
            <p:nvPr/>
          </p:nvSpPr>
          <p:spPr>
            <a:xfrm rot="-5400000">
              <a:off x="1765037" y="1399337"/>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txBox="1"/>
            <p:nvPr/>
          </p:nvSpPr>
          <p:spPr>
            <a:xfrm>
              <a:off x="1437675" y="1912113"/>
              <a:ext cx="129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rPr>
                <a:t>Input Images</a:t>
              </a:r>
              <a:endParaRPr sz="1200">
                <a:solidFill>
                  <a:srgbClr val="FFFFFF"/>
                </a:solidFill>
              </a:endParaRPr>
            </a:p>
          </p:txBody>
        </p:sp>
      </p:grpSp>
      <p:grpSp>
        <p:nvGrpSpPr>
          <p:cNvPr id="992" name="Google Shape;992;p58"/>
          <p:cNvGrpSpPr/>
          <p:nvPr/>
        </p:nvGrpSpPr>
        <p:grpSpPr>
          <a:xfrm>
            <a:off x="1692540" y="3406859"/>
            <a:ext cx="1419149" cy="643356"/>
            <a:chOff x="1316615" y="3274034"/>
            <a:chExt cx="1419149" cy="643356"/>
          </a:xfrm>
        </p:grpSpPr>
        <p:sp>
          <p:nvSpPr>
            <p:cNvPr id="993" name="Google Shape;993;p58"/>
            <p:cNvSpPr/>
            <p:nvPr/>
          </p:nvSpPr>
          <p:spPr>
            <a:xfrm rot="-5400000">
              <a:off x="1704512" y="2886137"/>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8"/>
            <p:cNvSpPr txBox="1"/>
            <p:nvPr/>
          </p:nvSpPr>
          <p:spPr>
            <a:xfrm>
              <a:off x="1377150" y="3362524"/>
              <a:ext cx="129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200">
                  <a:solidFill>
                    <a:srgbClr val="FFFFFF"/>
                  </a:solidFill>
                </a:rPr>
                <a:t>Reconstructed</a:t>
              </a:r>
              <a:r>
                <a:rPr lang="en-GB" sz="1200">
                  <a:solidFill>
                    <a:srgbClr val="FFFFFF"/>
                  </a:solidFill>
                </a:rPr>
                <a:t> Images</a:t>
              </a:r>
              <a:endParaRPr sz="1200">
                <a:solidFill>
                  <a:srgbClr val="FFFFFF"/>
                </a:solidFill>
              </a:endParaRPr>
            </a:p>
            <a:p>
              <a:pPr indent="0" lvl="0" marL="0" rtl="0" algn="l">
                <a:spcBef>
                  <a:spcPts val="0"/>
                </a:spcBef>
                <a:spcAft>
                  <a:spcPts val="0"/>
                </a:spcAft>
                <a:buNone/>
              </a:pPr>
              <a:r>
                <a:t/>
              </a:r>
              <a:endParaRPr/>
            </a:p>
          </p:txBody>
        </p:sp>
      </p:grpSp>
      <p:pic>
        <p:nvPicPr>
          <p:cNvPr id="995" name="Google Shape;995;p58"/>
          <p:cNvPicPr preferRelativeResize="0"/>
          <p:nvPr/>
        </p:nvPicPr>
        <p:blipFill>
          <a:blip r:embed="rId3">
            <a:alphaModFix/>
          </a:blip>
          <a:stretch>
            <a:fillRect/>
          </a:stretch>
        </p:blipFill>
        <p:spPr>
          <a:xfrm>
            <a:off x="3264089" y="3461300"/>
            <a:ext cx="609600" cy="609600"/>
          </a:xfrm>
          <a:prstGeom prst="rect">
            <a:avLst/>
          </a:prstGeom>
          <a:noFill/>
          <a:ln>
            <a:noFill/>
          </a:ln>
        </p:spPr>
      </p:pic>
      <p:pic>
        <p:nvPicPr>
          <p:cNvPr id="996" name="Google Shape;996;p58"/>
          <p:cNvPicPr preferRelativeResize="0"/>
          <p:nvPr/>
        </p:nvPicPr>
        <p:blipFill>
          <a:blip r:embed="rId4">
            <a:alphaModFix/>
          </a:blip>
          <a:stretch>
            <a:fillRect/>
          </a:stretch>
        </p:blipFill>
        <p:spPr>
          <a:xfrm>
            <a:off x="4800752" y="3461288"/>
            <a:ext cx="609600" cy="609600"/>
          </a:xfrm>
          <a:prstGeom prst="rect">
            <a:avLst/>
          </a:prstGeom>
          <a:noFill/>
          <a:ln>
            <a:noFill/>
          </a:ln>
        </p:spPr>
      </p:pic>
      <p:pic>
        <p:nvPicPr>
          <p:cNvPr id="997" name="Google Shape;997;p58"/>
          <p:cNvPicPr preferRelativeResize="0"/>
          <p:nvPr/>
        </p:nvPicPr>
        <p:blipFill>
          <a:blip r:embed="rId5">
            <a:alphaModFix/>
          </a:blip>
          <a:stretch>
            <a:fillRect/>
          </a:stretch>
        </p:blipFill>
        <p:spPr>
          <a:xfrm>
            <a:off x="4026089" y="3461300"/>
            <a:ext cx="609600" cy="609600"/>
          </a:xfrm>
          <a:prstGeom prst="rect">
            <a:avLst/>
          </a:prstGeom>
          <a:noFill/>
          <a:ln>
            <a:noFill/>
          </a:ln>
        </p:spPr>
      </p:pic>
      <p:pic>
        <p:nvPicPr>
          <p:cNvPr id="998" name="Google Shape;998;p58"/>
          <p:cNvPicPr preferRelativeResize="0"/>
          <p:nvPr/>
        </p:nvPicPr>
        <p:blipFill>
          <a:blip r:embed="rId6">
            <a:alphaModFix/>
          </a:blip>
          <a:stretch>
            <a:fillRect/>
          </a:stretch>
        </p:blipFill>
        <p:spPr>
          <a:xfrm>
            <a:off x="5575427" y="3423738"/>
            <a:ext cx="609600" cy="609600"/>
          </a:xfrm>
          <a:prstGeom prst="rect">
            <a:avLst/>
          </a:prstGeom>
          <a:noFill/>
          <a:ln>
            <a:noFill/>
          </a:ln>
        </p:spPr>
      </p:pic>
      <p:pic>
        <p:nvPicPr>
          <p:cNvPr id="999" name="Google Shape;999;p58"/>
          <p:cNvPicPr preferRelativeResize="0"/>
          <p:nvPr/>
        </p:nvPicPr>
        <p:blipFill>
          <a:blip r:embed="rId7">
            <a:alphaModFix/>
          </a:blip>
          <a:stretch>
            <a:fillRect/>
          </a:stretch>
        </p:blipFill>
        <p:spPr>
          <a:xfrm>
            <a:off x="4026101" y="2281424"/>
            <a:ext cx="609600" cy="673988"/>
          </a:xfrm>
          <a:prstGeom prst="rect">
            <a:avLst/>
          </a:prstGeom>
          <a:noFill/>
          <a:ln>
            <a:noFill/>
          </a:ln>
        </p:spPr>
      </p:pic>
      <p:pic>
        <p:nvPicPr>
          <p:cNvPr id="1000" name="Google Shape;1000;p58"/>
          <p:cNvPicPr preferRelativeResize="0"/>
          <p:nvPr/>
        </p:nvPicPr>
        <p:blipFill rotWithShape="1">
          <a:blip r:embed="rId8">
            <a:alphaModFix/>
          </a:blip>
          <a:srcRect b="0" l="0" r="0" t="10833"/>
          <a:stretch/>
        </p:blipFill>
        <p:spPr>
          <a:xfrm>
            <a:off x="4818550" y="2296725"/>
            <a:ext cx="609600" cy="643375"/>
          </a:xfrm>
          <a:prstGeom prst="rect">
            <a:avLst/>
          </a:prstGeom>
          <a:noFill/>
          <a:ln>
            <a:noFill/>
          </a:ln>
        </p:spPr>
      </p:pic>
      <p:pic>
        <p:nvPicPr>
          <p:cNvPr id="1001" name="Google Shape;1001;p58"/>
          <p:cNvPicPr preferRelativeResize="0"/>
          <p:nvPr/>
        </p:nvPicPr>
        <p:blipFill rotWithShape="1">
          <a:blip r:embed="rId9">
            <a:alphaModFix/>
          </a:blip>
          <a:srcRect b="5482" l="0" r="0" t="0"/>
          <a:stretch/>
        </p:blipFill>
        <p:spPr>
          <a:xfrm>
            <a:off x="3294550" y="2261875"/>
            <a:ext cx="548700" cy="673975"/>
          </a:xfrm>
          <a:prstGeom prst="rect">
            <a:avLst/>
          </a:prstGeom>
          <a:noFill/>
          <a:ln>
            <a:noFill/>
          </a:ln>
        </p:spPr>
      </p:pic>
      <p:pic>
        <p:nvPicPr>
          <p:cNvPr id="1002" name="Google Shape;1002;p58"/>
          <p:cNvPicPr preferRelativeResize="0"/>
          <p:nvPr/>
        </p:nvPicPr>
        <p:blipFill>
          <a:blip r:embed="rId10">
            <a:alphaModFix/>
          </a:blip>
          <a:stretch>
            <a:fillRect/>
          </a:stretch>
        </p:blipFill>
        <p:spPr>
          <a:xfrm>
            <a:off x="5611000" y="2245315"/>
            <a:ext cx="548700" cy="67652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59"/>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a:p>
        </p:txBody>
      </p:sp>
      <p:sp>
        <p:nvSpPr>
          <p:cNvPr id="1008" name="Google Shape;1008;p59"/>
          <p:cNvSpPr txBox="1"/>
          <p:nvPr>
            <p:ph idx="1" type="body"/>
          </p:nvPr>
        </p:nvSpPr>
        <p:spPr>
          <a:xfrm>
            <a:off x="727650" y="1583025"/>
            <a:ext cx="7688700" cy="2837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666666"/>
              </a:buClr>
              <a:buSzPts val="1800"/>
              <a:buChar char="●"/>
            </a:pPr>
            <a:r>
              <a:rPr lang="en-GB" sz="1800">
                <a:solidFill>
                  <a:srgbClr val="666666"/>
                </a:solidFill>
              </a:rPr>
              <a:t>Analysing Moire effects contribution to adversarial destruction.</a:t>
            </a:r>
            <a:endParaRPr sz="1800">
              <a:solidFill>
                <a:srgbClr val="666666"/>
              </a:solidFill>
            </a:endParaRPr>
          </a:p>
          <a:p>
            <a:pPr indent="-342900" lvl="0" marL="457200" rtl="0" algn="l">
              <a:lnSpc>
                <a:spcPct val="200000"/>
              </a:lnSpc>
              <a:spcBef>
                <a:spcPts val="0"/>
              </a:spcBef>
              <a:spcAft>
                <a:spcPts val="0"/>
              </a:spcAft>
              <a:buClr>
                <a:srgbClr val="666666"/>
              </a:buClr>
              <a:buSzPts val="1800"/>
              <a:buChar char="●"/>
            </a:pPr>
            <a:r>
              <a:rPr lang="en-GB" sz="1800">
                <a:solidFill>
                  <a:srgbClr val="666666"/>
                </a:solidFill>
              </a:rPr>
              <a:t>Experimenting with different GANs like EBGAN and BEGAN.</a:t>
            </a:r>
            <a:endParaRPr sz="1800">
              <a:solidFill>
                <a:srgbClr val="666666"/>
              </a:solidFill>
            </a:endParaRPr>
          </a:p>
          <a:p>
            <a:pPr indent="-342900" lvl="0" marL="457200" rtl="0" algn="l">
              <a:lnSpc>
                <a:spcPct val="115000"/>
              </a:lnSpc>
              <a:spcBef>
                <a:spcPts val="0"/>
              </a:spcBef>
              <a:spcAft>
                <a:spcPts val="0"/>
              </a:spcAft>
              <a:buClr>
                <a:srgbClr val="666666"/>
              </a:buClr>
              <a:buSzPts val="1800"/>
              <a:buChar char="●"/>
            </a:pPr>
            <a:r>
              <a:rPr lang="en-GB" sz="1800">
                <a:solidFill>
                  <a:srgbClr val="666666"/>
                </a:solidFill>
              </a:rPr>
              <a:t>Adversary combating defence GAN mechanism. Can there be a method by which an input image crafted specifically to reconstruct an adversarial image  by the GAN ? </a:t>
            </a:r>
            <a:endParaRPr sz="1800">
              <a:solidFill>
                <a:srgbClr val="666666"/>
              </a:solidFill>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09" name="Google Shape;1009;p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Google Shape;1014;p60"/>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 </a:t>
            </a:r>
            <a:endParaRPr/>
          </a:p>
        </p:txBody>
      </p:sp>
      <p:sp>
        <p:nvSpPr>
          <p:cNvPr id="1015" name="Google Shape;1015;p60"/>
          <p:cNvSpPr txBox="1"/>
          <p:nvPr>
            <p:ph idx="1" type="body"/>
          </p:nvPr>
        </p:nvSpPr>
        <p:spPr>
          <a:xfrm>
            <a:off x="763075" y="1320450"/>
            <a:ext cx="7688700" cy="330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Samangouei, Pouya,Maya Kabkab, and Rama Chellappa. ”Defense-GAN: Protecting classifiers against adversarial attacks using generative models.” arXiv preprint arXiv:1805.06605 (2018).</a:t>
            </a:r>
            <a:endParaRPr/>
          </a:p>
          <a:p>
            <a:pPr indent="-311150" lvl="0" marL="457200" rtl="0" algn="l">
              <a:spcBef>
                <a:spcPts val="0"/>
              </a:spcBef>
              <a:spcAft>
                <a:spcPts val="0"/>
              </a:spcAft>
              <a:buSzPts val="1300"/>
              <a:buAutoNum type="arabicPeriod"/>
            </a:pPr>
            <a:r>
              <a:rPr lang="en-GB"/>
              <a:t>Kurakin, Alexey, Ian Goodfellow, and Samy Bengio. ”Adversarial examples in the physical world.” arXiv preprint arXiv:1607.02533 (2016).</a:t>
            </a:r>
            <a:endParaRPr/>
          </a:p>
          <a:p>
            <a:pPr indent="-311150" lvl="0" marL="457200" rtl="0" algn="l">
              <a:spcBef>
                <a:spcPts val="0"/>
              </a:spcBef>
              <a:spcAft>
                <a:spcPts val="0"/>
              </a:spcAft>
              <a:buSzPts val="1300"/>
              <a:buAutoNum type="arabicPeriod"/>
            </a:pPr>
            <a:r>
              <a:rPr lang="en-GB" u="sng">
                <a:solidFill>
                  <a:schemeClr val="hlink"/>
                </a:solidFill>
                <a:hlinkClick r:id="rId3"/>
              </a:rPr>
              <a:t>https://medium.com/@devnag/generative-adversarial-networks-gans-in-50-lines-of-code-pytorch-e81b79659e3f</a:t>
            </a:r>
            <a:endParaRPr/>
          </a:p>
          <a:p>
            <a:pPr indent="-311150" lvl="0" marL="457200" rtl="0" algn="l">
              <a:spcBef>
                <a:spcPts val="0"/>
              </a:spcBef>
              <a:spcAft>
                <a:spcPts val="0"/>
              </a:spcAft>
              <a:buSzPts val="1300"/>
              <a:buAutoNum type="arabicPeriod"/>
            </a:pPr>
            <a:r>
              <a:rPr lang="en-GB" u="sng">
                <a:solidFill>
                  <a:schemeClr val="hlink"/>
                </a:solidFill>
                <a:hlinkClick r:id="rId4"/>
              </a:rPr>
              <a:t>https://skymind.ai/wiki/generative-adversarial-network-gan</a:t>
            </a:r>
            <a:endParaRPr/>
          </a:p>
          <a:p>
            <a:pPr indent="-311150" lvl="0" marL="457200" rtl="0" algn="l">
              <a:spcBef>
                <a:spcPts val="0"/>
              </a:spcBef>
              <a:spcAft>
                <a:spcPts val="0"/>
              </a:spcAft>
              <a:buSzPts val="1300"/>
              <a:buAutoNum type="arabicPeriod"/>
            </a:pPr>
            <a:r>
              <a:rPr lang="en-GB" u="sng">
                <a:solidFill>
                  <a:schemeClr val="hlink"/>
                </a:solidFill>
                <a:hlinkClick r:id="rId5"/>
              </a:rPr>
              <a:t>https://www.slrlounge.com/what-causes-moire-how-to-avoid-it-how-to-remove-it/</a:t>
            </a:r>
            <a:endParaRPr/>
          </a:p>
          <a:p>
            <a:pPr indent="-311150" lvl="0" marL="457200" rtl="0" algn="just">
              <a:spcBef>
                <a:spcPts val="0"/>
              </a:spcBef>
              <a:spcAft>
                <a:spcPts val="0"/>
              </a:spcAft>
              <a:buSzPts val="1300"/>
              <a:buAutoNum type="arabicPeriod"/>
            </a:pPr>
            <a:r>
              <a:rPr lang="en-GB">
                <a:solidFill>
                  <a:srgbClr val="222222"/>
                </a:solidFill>
                <a:highlight>
                  <a:srgbClr val="FFFFFF"/>
                </a:highlight>
              </a:rPr>
              <a:t>Eykholt, Kevin, et al. "Note on attacking object detectors with adversarial stickers." </a:t>
            </a:r>
            <a:r>
              <a:rPr i="1" lang="en-GB">
                <a:solidFill>
                  <a:srgbClr val="222222"/>
                </a:solidFill>
                <a:highlight>
                  <a:srgbClr val="FFFFFF"/>
                </a:highlight>
              </a:rPr>
              <a:t>arXiv preprint arXiv:1712.08062</a:t>
            </a:r>
            <a:r>
              <a:rPr lang="en-GB">
                <a:solidFill>
                  <a:srgbClr val="222222"/>
                </a:solidFill>
                <a:highlight>
                  <a:srgbClr val="FFFFFF"/>
                </a:highlight>
              </a:rPr>
              <a:t> (2017).</a:t>
            </a:r>
            <a:endParaRPr>
              <a:solidFill>
                <a:srgbClr val="222222"/>
              </a:solidFill>
              <a:highlight>
                <a:srgbClr val="FFFFFF"/>
              </a:highlight>
            </a:endParaRPr>
          </a:p>
          <a:p>
            <a:pPr indent="-311150" lvl="0" marL="457200" rtl="0" algn="just">
              <a:spcBef>
                <a:spcPts val="0"/>
              </a:spcBef>
              <a:spcAft>
                <a:spcPts val="0"/>
              </a:spcAft>
              <a:buSzPts val="1300"/>
              <a:buAutoNum type="arabicPeriod"/>
            </a:pPr>
            <a:r>
              <a:rPr lang="en-GB">
                <a:solidFill>
                  <a:srgbClr val="222222"/>
                </a:solidFill>
                <a:highlight>
                  <a:srgbClr val="FFFFFF"/>
                </a:highlight>
              </a:rPr>
              <a:t>Sitawarin, Chawin, et al. "DARTS: Deceiving Autonomous Cars with Toxic Signs." </a:t>
            </a:r>
            <a:r>
              <a:rPr i="1" lang="en-GB">
                <a:solidFill>
                  <a:srgbClr val="222222"/>
                </a:solidFill>
                <a:highlight>
                  <a:srgbClr val="FFFFFF"/>
                </a:highlight>
              </a:rPr>
              <a:t>arXiv preprint arXiv:1802.06430</a:t>
            </a:r>
            <a:r>
              <a:rPr lang="en-GB">
                <a:solidFill>
                  <a:srgbClr val="222222"/>
                </a:solidFill>
                <a:highlight>
                  <a:srgbClr val="FFFFFF"/>
                </a:highlight>
              </a:rPr>
              <a:t>(2018).</a:t>
            </a:r>
            <a:endParaRPr>
              <a:solidFill>
                <a:srgbClr val="222222"/>
              </a:solidFill>
              <a:highlight>
                <a:srgbClr val="FFFFFF"/>
              </a:highlight>
            </a:endParaRPr>
          </a:p>
          <a:p>
            <a:pPr indent="-311150" lvl="0" marL="457200" rtl="0" algn="just">
              <a:spcBef>
                <a:spcPts val="0"/>
              </a:spcBef>
              <a:spcAft>
                <a:spcPts val="0"/>
              </a:spcAft>
              <a:buSzPts val="1300"/>
              <a:buAutoNum type="arabicPeriod"/>
            </a:pPr>
            <a:r>
              <a:rPr lang="en-GB">
                <a:solidFill>
                  <a:srgbClr val="222222"/>
                </a:solidFill>
                <a:highlight>
                  <a:srgbClr val="FFFFFF"/>
                </a:highlight>
              </a:rPr>
              <a:t>Eykholt, Kevin, et al. "Robust Physical-World Attacks on Deep Learning Visual Classification." </a:t>
            </a:r>
            <a:r>
              <a:rPr i="1" lang="en-GB">
                <a:solidFill>
                  <a:srgbClr val="222222"/>
                </a:solidFill>
              </a:rPr>
              <a:t>Proceedings of the IEEE Conference on Computer Vision and Pattern Recognition</a:t>
            </a:r>
            <a:r>
              <a:rPr lang="en-GB">
                <a:solidFill>
                  <a:srgbClr val="222222"/>
                </a:solidFill>
                <a:highlight>
                  <a:srgbClr val="FFFFFF"/>
                </a:highlight>
              </a:rPr>
              <a:t>. 2018.</a:t>
            </a:r>
            <a:endParaRPr>
              <a:solidFill>
                <a:srgbClr val="222222"/>
              </a:solidFill>
              <a:highlight>
                <a:srgbClr val="FFFFFF"/>
              </a:highlight>
            </a:endParaRPr>
          </a:p>
          <a:p>
            <a:pPr indent="-311150" lvl="0" marL="457200" rtl="0" algn="just">
              <a:spcBef>
                <a:spcPts val="0"/>
              </a:spcBef>
              <a:spcAft>
                <a:spcPts val="0"/>
              </a:spcAft>
              <a:buSzPts val="1300"/>
              <a:buAutoNum type="arabicPeriod"/>
            </a:pPr>
            <a:r>
              <a:rPr lang="en-GB">
                <a:solidFill>
                  <a:srgbClr val="222222"/>
                </a:solidFill>
                <a:highlight>
                  <a:srgbClr val="FFFFFF"/>
                </a:highlight>
              </a:rPr>
              <a:t>Zeng, Xiaohui, et al. "Adversarial attacks beyond the image space." </a:t>
            </a:r>
            <a:r>
              <a:rPr i="1" lang="en-GB">
                <a:solidFill>
                  <a:srgbClr val="222222"/>
                </a:solidFill>
                <a:highlight>
                  <a:srgbClr val="FFFFFF"/>
                </a:highlight>
              </a:rPr>
              <a:t>arXiv preprint arXiv:1711.07183</a:t>
            </a:r>
            <a:r>
              <a:rPr lang="en-GB">
                <a:solidFill>
                  <a:srgbClr val="222222"/>
                </a:solidFill>
                <a:highlight>
                  <a:srgbClr val="FFFFFF"/>
                </a:highlight>
              </a:rPr>
              <a:t> (2017).</a:t>
            </a:r>
            <a:endParaRPr>
              <a:solidFill>
                <a:srgbClr val="222222"/>
              </a:solidFill>
              <a:highlight>
                <a:srgbClr val="FFFFFF"/>
              </a:highlight>
            </a:endParaRPr>
          </a:p>
          <a:p>
            <a:pPr indent="0" lvl="0" marL="457200" rtl="0" algn="l">
              <a:spcBef>
                <a:spcPts val="0"/>
              </a:spcBef>
              <a:spcAft>
                <a:spcPts val="1600"/>
              </a:spcAft>
              <a:buNone/>
            </a:pPr>
            <a:r>
              <a:t/>
            </a:r>
            <a:endParaRPr/>
          </a:p>
        </p:txBody>
      </p:sp>
      <p:sp>
        <p:nvSpPr>
          <p:cNvPr id="1016" name="Google Shape;1016;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020" name="Shape 1020"/>
        <p:cNvGrpSpPr/>
        <p:nvPr/>
      </p:nvGrpSpPr>
      <p:grpSpPr>
        <a:xfrm>
          <a:off x="0" y="0"/>
          <a:ext cx="0" cy="0"/>
          <a:chOff x="0" y="0"/>
          <a:chExt cx="0" cy="0"/>
        </a:xfrm>
      </p:grpSpPr>
      <p:sp>
        <p:nvSpPr>
          <p:cNvPr id="1021" name="Google Shape;1021;p61"/>
          <p:cNvSpPr txBox="1"/>
          <p:nvPr>
            <p:ph type="title"/>
          </p:nvPr>
        </p:nvSpPr>
        <p:spPr>
          <a:xfrm>
            <a:off x="721325" y="107925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200"/>
              <a:t>Thank you. Questions? </a:t>
            </a:r>
            <a:endParaRPr sz="7200"/>
          </a:p>
        </p:txBody>
      </p:sp>
      <p:sp>
        <p:nvSpPr>
          <p:cNvPr id="1022" name="Google Shape;1022;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Classifier Model-A </a:t>
            </a:r>
            <a:r>
              <a:rPr lang="en-GB"/>
              <a:t> </a:t>
            </a:r>
            <a:endParaRPr/>
          </a:p>
        </p:txBody>
      </p:sp>
      <p:sp>
        <p:nvSpPr>
          <p:cNvPr id="114" name="Google Shape;114;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115" name="Google Shape;115;p17"/>
          <p:cNvPicPr preferRelativeResize="0"/>
          <p:nvPr/>
        </p:nvPicPr>
        <p:blipFill>
          <a:blip r:embed="rId3">
            <a:alphaModFix/>
          </a:blip>
          <a:stretch>
            <a:fillRect/>
          </a:stretch>
        </p:blipFill>
        <p:spPr>
          <a:xfrm>
            <a:off x="1344350" y="1885825"/>
            <a:ext cx="6455276" cy="28241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26" name="Shape 1026"/>
        <p:cNvGrpSpPr/>
        <p:nvPr/>
      </p:nvGrpSpPr>
      <p:grpSpPr>
        <a:xfrm>
          <a:off x="0" y="0"/>
          <a:ext cx="0" cy="0"/>
          <a:chOff x="0" y="0"/>
          <a:chExt cx="0" cy="0"/>
        </a:xfrm>
      </p:grpSpPr>
      <p:sp>
        <p:nvSpPr>
          <p:cNvPr id="1027" name="Google Shape;1027;p62"/>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Possible Questions</a:t>
            </a:r>
            <a:endParaRPr/>
          </a:p>
        </p:txBody>
      </p:sp>
      <p:sp>
        <p:nvSpPr>
          <p:cNvPr id="1028" name="Google Shape;1028;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Explain GAN Loss function  + WGAN</a:t>
            </a:r>
            <a:endParaRPr/>
          </a:p>
          <a:p>
            <a:pPr indent="0" lvl="0" marL="0" rtl="0" algn="l">
              <a:spcBef>
                <a:spcPts val="1600"/>
              </a:spcBef>
              <a:spcAft>
                <a:spcPts val="1600"/>
              </a:spcAft>
              <a:buNone/>
            </a:pPr>
            <a:r>
              <a:rPr lang="en-GB"/>
              <a:t>2. </a:t>
            </a:r>
            <a:endParaRPr/>
          </a:p>
        </p:txBody>
      </p:sp>
      <p:sp>
        <p:nvSpPr>
          <p:cNvPr id="1029" name="Google Shape;1029;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63"/>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GAN Cost function Graph</a:t>
            </a:r>
            <a:endParaRPr/>
          </a:p>
        </p:txBody>
      </p:sp>
      <p:sp>
        <p:nvSpPr>
          <p:cNvPr id="1035" name="Google Shape;1035;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1036" name="Google Shape;1036;p63"/>
          <p:cNvPicPr preferRelativeResize="0"/>
          <p:nvPr/>
        </p:nvPicPr>
        <p:blipFill rotWithShape="1">
          <a:blip r:embed="rId3">
            <a:alphaModFix/>
          </a:blip>
          <a:srcRect b="0" l="0" r="0" t="7192"/>
          <a:stretch/>
        </p:blipFill>
        <p:spPr>
          <a:xfrm>
            <a:off x="2133850" y="1438125"/>
            <a:ext cx="4879901" cy="3396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64"/>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WGAN- Generator and </a:t>
            </a:r>
            <a:r>
              <a:rPr lang="en-GB"/>
              <a:t>Discriminator</a:t>
            </a:r>
            <a:r>
              <a:rPr lang="en-GB"/>
              <a:t> Structure</a:t>
            </a:r>
            <a:endParaRPr/>
          </a:p>
        </p:txBody>
      </p:sp>
      <p:sp>
        <p:nvSpPr>
          <p:cNvPr id="1042" name="Google Shape;1042;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1043" name="Google Shape;1043;p64"/>
          <p:cNvPicPr preferRelativeResize="0"/>
          <p:nvPr/>
        </p:nvPicPr>
        <p:blipFill>
          <a:blip r:embed="rId3">
            <a:alphaModFix/>
          </a:blip>
          <a:stretch>
            <a:fillRect/>
          </a:stretch>
        </p:blipFill>
        <p:spPr>
          <a:xfrm>
            <a:off x="729450" y="1368925"/>
            <a:ext cx="3743277" cy="3774575"/>
          </a:xfrm>
          <a:prstGeom prst="rect">
            <a:avLst/>
          </a:prstGeom>
          <a:noFill/>
          <a:ln>
            <a:noFill/>
          </a:ln>
        </p:spPr>
      </p:pic>
      <p:pic>
        <p:nvPicPr>
          <p:cNvPr id="1044" name="Google Shape;1044;p64"/>
          <p:cNvPicPr preferRelativeResize="0"/>
          <p:nvPr/>
        </p:nvPicPr>
        <p:blipFill>
          <a:blip r:embed="rId4">
            <a:alphaModFix/>
          </a:blip>
          <a:stretch>
            <a:fillRect/>
          </a:stretch>
        </p:blipFill>
        <p:spPr>
          <a:xfrm>
            <a:off x="4798725" y="1576677"/>
            <a:ext cx="4040200" cy="3122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Experimental Setup/Equipment for Reproduction of Results at Midterm </a:t>
            </a:r>
            <a:endParaRPr/>
          </a:p>
        </p:txBody>
      </p:sp>
      <p:sp>
        <p:nvSpPr>
          <p:cNvPr id="121" name="Google Shape;121;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Equipment</a:t>
            </a:r>
            <a:r>
              <a:rPr b="1" lang="en-GB" u="sng"/>
              <a:t> used: </a:t>
            </a:r>
            <a:endParaRPr b="1" u="sng"/>
          </a:p>
          <a:p>
            <a:pPr indent="0" lvl="0" marL="0" rtl="0" algn="l">
              <a:spcBef>
                <a:spcPts val="1600"/>
              </a:spcBef>
              <a:spcAft>
                <a:spcPts val="0"/>
              </a:spcAft>
              <a:buNone/>
            </a:pPr>
            <a:r>
              <a:rPr lang="en-GB"/>
              <a:t>Google Cloud Deep Learning Virtual Machine </a:t>
            </a:r>
            <a:endParaRPr/>
          </a:p>
          <a:p>
            <a:pPr indent="-311150" lvl="0" marL="457200" rtl="0" algn="l">
              <a:spcBef>
                <a:spcPts val="1600"/>
              </a:spcBef>
              <a:spcAft>
                <a:spcPts val="0"/>
              </a:spcAft>
              <a:buSzPts val="1300"/>
              <a:buChar char="-"/>
            </a:pPr>
            <a:r>
              <a:rPr lang="en-GB"/>
              <a:t>NVidia Tesla P4 -  8GB DDR5 GPU Memory </a:t>
            </a:r>
            <a:endParaRPr/>
          </a:p>
          <a:p>
            <a:pPr indent="-311150" lvl="0" marL="457200" rtl="0" algn="l">
              <a:spcBef>
                <a:spcPts val="0"/>
              </a:spcBef>
              <a:spcAft>
                <a:spcPts val="0"/>
              </a:spcAft>
              <a:buSzPts val="1300"/>
              <a:buChar char="-"/>
            </a:pPr>
            <a:r>
              <a:rPr lang="en-GB"/>
              <a:t>13 GB of RAM </a:t>
            </a:r>
            <a:endParaRPr/>
          </a:p>
          <a:p>
            <a:pPr indent="-311150" lvl="0" marL="457200" rtl="0" algn="l">
              <a:spcBef>
                <a:spcPts val="0"/>
              </a:spcBef>
              <a:spcAft>
                <a:spcPts val="0"/>
              </a:spcAft>
              <a:buSzPts val="1300"/>
              <a:buChar char="-"/>
            </a:pPr>
            <a:r>
              <a:rPr lang="en-GB"/>
              <a:t>2 vCPUs</a:t>
            </a:r>
            <a:endParaRPr/>
          </a:p>
          <a:p>
            <a:pPr indent="-311150" lvl="0" marL="457200" rtl="0" algn="l">
              <a:spcBef>
                <a:spcPts val="0"/>
              </a:spcBef>
              <a:spcAft>
                <a:spcPts val="0"/>
              </a:spcAft>
              <a:buSzPts val="1300"/>
              <a:buChar char="-"/>
            </a:pPr>
            <a:r>
              <a:rPr lang="en-GB"/>
              <a:t>Logitech c922x Webcam</a:t>
            </a:r>
            <a:endParaRPr/>
          </a:p>
          <a:p>
            <a:pPr indent="0" lvl="0" marL="0" rtl="0" algn="l">
              <a:spcBef>
                <a:spcPts val="1600"/>
              </a:spcBef>
              <a:spcAft>
                <a:spcPts val="0"/>
              </a:spcAft>
              <a:buNone/>
            </a:pPr>
            <a:r>
              <a:t/>
            </a:r>
            <a:endParaRPr b="1" u="sng"/>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22" name="Google Shape;12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123" name="Google Shape;123;p18"/>
          <p:cNvPicPr preferRelativeResize="0"/>
          <p:nvPr/>
        </p:nvPicPr>
        <p:blipFill>
          <a:blip r:embed="rId3">
            <a:alphaModFix/>
          </a:blip>
          <a:stretch>
            <a:fillRect/>
          </a:stretch>
        </p:blipFill>
        <p:spPr>
          <a:xfrm>
            <a:off x="5408356" y="2324837"/>
            <a:ext cx="3302825" cy="20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652325" y="1314950"/>
            <a:ext cx="87351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500"/>
              <a:t>Physical Adversarial Examples </a:t>
            </a:r>
            <a:endParaRPr sz="6500"/>
          </a:p>
        </p:txBody>
      </p:sp>
      <p:sp>
        <p:nvSpPr>
          <p:cNvPr id="129" name="Google Shape;12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0"/>
          <p:cNvPicPr preferRelativeResize="0"/>
          <p:nvPr/>
        </p:nvPicPr>
        <p:blipFill>
          <a:blip r:embed="rId3">
            <a:alphaModFix/>
          </a:blip>
          <a:stretch>
            <a:fillRect/>
          </a:stretch>
        </p:blipFill>
        <p:spPr>
          <a:xfrm>
            <a:off x="2400725" y="4462825"/>
            <a:ext cx="1104300" cy="738289"/>
          </a:xfrm>
          <a:prstGeom prst="rect">
            <a:avLst/>
          </a:prstGeom>
          <a:noFill/>
          <a:ln>
            <a:noFill/>
          </a:ln>
        </p:spPr>
      </p:pic>
      <p:sp>
        <p:nvSpPr>
          <p:cNvPr id="135" name="Google Shape;135;p20"/>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Attacks Used</a:t>
            </a:r>
            <a:endParaRPr/>
          </a:p>
        </p:txBody>
      </p:sp>
      <p:sp>
        <p:nvSpPr>
          <p:cNvPr id="136" name="Google Shape;136;p20"/>
          <p:cNvSpPr txBox="1"/>
          <p:nvPr>
            <p:ph idx="1" type="body"/>
          </p:nvPr>
        </p:nvSpPr>
        <p:spPr>
          <a:xfrm>
            <a:off x="619400" y="1320513"/>
            <a:ext cx="7688700" cy="34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138" name="Google Shape;138;p20"/>
          <p:cNvPicPr preferRelativeResize="0"/>
          <p:nvPr/>
        </p:nvPicPr>
        <p:blipFill>
          <a:blip r:embed="rId4">
            <a:alphaModFix/>
          </a:blip>
          <a:stretch>
            <a:fillRect/>
          </a:stretch>
        </p:blipFill>
        <p:spPr>
          <a:xfrm>
            <a:off x="5429200" y="2075148"/>
            <a:ext cx="3107100" cy="1920025"/>
          </a:xfrm>
          <a:prstGeom prst="rect">
            <a:avLst/>
          </a:prstGeom>
          <a:noFill/>
          <a:ln>
            <a:noFill/>
          </a:ln>
        </p:spPr>
      </p:pic>
      <p:sp>
        <p:nvSpPr>
          <p:cNvPr id="139" name="Google Shape;139;p20"/>
          <p:cNvSpPr txBox="1"/>
          <p:nvPr/>
        </p:nvSpPr>
        <p:spPr>
          <a:xfrm>
            <a:off x="1107275" y="1320450"/>
            <a:ext cx="3691200" cy="39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GB"/>
              <a:t>Fast Gradient Sign Method (FGSM)</a:t>
            </a:r>
            <a:endParaRPr b="1"/>
          </a:p>
        </p:txBody>
      </p:sp>
      <p:sp>
        <p:nvSpPr>
          <p:cNvPr id="140" name="Google Shape;140;p20"/>
          <p:cNvSpPr txBox="1"/>
          <p:nvPr/>
        </p:nvSpPr>
        <p:spPr>
          <a:xfrm>
            <a:off x="1178700" y="2244100"/>
            <a:ext cx="3107100" cy="393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AutoNum type="arabicPeriod" startAt="2"/>
            </a:pPr>
            <a:r>
              <a:rPr b="1" lang="en-GB"/>
              <a:t>Carlini</a:t>
            </a:r>
            <a:r>
              <a:rPr b="1" lang="en-GB"/>
              <a:t> and Wagner (CW)</a:t>
            </a:r>
            <a:endParaRPr b="1"/>
          </a:p>
        </p:txBody>
      </p:sp>
      <p:sp>
        <p:nvSpPr>
          <p:cNvPr id="141" name="Google Shape;141;p20"/>
          <p:cNvSpPr txBox="1"/>
          <p:nvPr/>
        </p:nvSpPr>
        <p:spPr>
          <a:xfrm>
            <a:off x="1178700" y="3583750"/>
            <a:ext cx="2181600" cy="39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startAt="3"/>
            </a:pPr>
            <a:r>
              <a:rPr b="1" lang="en-GB"/>
              <a:t>DeepFool</a:t>
            </a:r>
            <a:endParaRPr b="1"/>
          </a:p>
        </p:txBody>
      </p:sp>
      <p:pic>
        <p:nvPicPr>
          <p:cNvPr id="142" name="Google Shape;142;p20"/>
          <p:cNvPicPr preferRelativeResize="0"/>
          <p:nvPr/>
        </p:nvPicPr>
        <p:blipFill>
          <a:blip r:embed="rId5">
            <a:alphaModFix/>
          </a:blip>
          <a:stretch>
            <a:fillRect/>
          </a:stretch>
        </p:blipFill>
        <p:spPr>
          <a:xfrm>
            <a:off x="1728675" y="1692400"/>
            <a:ext cx="2285501" cy="522676"/>
          </a:xfrm>
          <a:prstGeom prst="rect">
            <a:avLst/>
          </a:prstGeom>
          <a:noFill/>
          <a:ln>
            <a:noFill/>
          </a:ln>
        </p:spPr>
      </p:pic>
      <p:pic>
        <p:nvPicPr>
          <p:cNvPr id="143" name="Google Shape;143;p20"/>
          <p:cNvPicPr preferRelativeResize="0"/>
          <p:nvPr/>
        </p:nvPicPr>
        <p:blipFill>
          <a:blip r:embed="rId6">
            <a:alphaModFix/>
          </a:blip>
          <a:stretch>
            <a:fillRect/>
          </a:stretch>
        </p:blipFill>
        <p:spPr>
          <a:xfrm>
            <a:off x="2428225" y="2587013"/>
            <a:ext cx="1516942" cy="535200"/>
          </a:xfrm>
          <a:prstGeom prst="rect">
            <a:avLst/>
          </a:prstGeom>
          <a:noFill/>
          <a:ln>
            <a:noFill/>
          </a:ln>
        </p:spPr>
      </p:pic>
      <p:pic>
        <p:nvPicPr>
          <p:cNvPr id="144" name="Google Shape;144;p20"/>
          <p:cNvPicPr preferRelativeResize="0"/>
          <p:nvPr/>
        </p:nvPicPr>
        <p:blipFill>
          <a:blip r:embed="rId7">
            <a:alphaModFix/>
          </a:blip>
          <a:stretch>
            <a:fillRect/>
          </a:stretch>
        </p:blipFill>
        <p:spPr>
          <a:xfrm>
            <a:off x="2533975" y="2986663"/>
            <a:ext cx="1411191" cy="393600"/>
          </a:xfrm>
          <a:prstGeom prst="rect">
            <a:avLst/>
          </a:prstGeom>
          <a:noFill/>
          <a:ln>
            <a:noFill/>
          </a:ln>
        </p:spPr>
      </p:pic>
      <p:pic>
        <p:nvPicPr>
          <p:cNvPr id="145" name="Google Shape;145;p20"/>
          <p:cNvPicPr preferRelativeResize="0"/>
          <p:nvPr/>
        </p:nvPicPr>
        <p:blipFill>
          <a:blip r:embed="rId8">
            <a:alphaModFix/>
          </a:blip>
          <a:stretch>
            <a:fillRect/>
          </a:stretch>
        </p:blipFill>
        <p:spPr>
          <a:xfrm>
            <a:off x="2582400" y="3288700"/>
            <a:ext cx="1440011" cy="393600"/>
          </a:xfrm>
          <a:prstGeom prst="rect">
            <a:avLst/>
          </a:prstGeom>
          <a:noFill/>
          <a:ln>
            <a:noFill/>
          </a:ln>
        </p:spPr>
      </p:pic>
      <p:sp>
        <p:nvSpPr>
          <p:cNvPr id="146" name="Google Shape;146;p20"/>
          <p:cNvSpPr txBox="1"/>
          <p:nvPr/>
        </p:nvSpPr>
        <p:spPr>
          <a:xfrm>
            <a:off x="1760600" y="2637700"/>
            <a:ext cx="1104300" cy="6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minimize</a:t>
            </a:r>
            <a:endParaRPr/>
          </a:p>
        </p:txBody>
      </p:sp>
      <p:sp>
        <p:nvSpPr>
          <p:cNvPr id="147" name="Google Shape;147;p20"/>
          <p:cNvSpPr txBox="1"/>
          <p:nvPr/>
        </p:nvSpPr>
        <p:spPr>
          <a:xfrm>
            <a:off x="1760600" y="2991113"/>
            <a:ext cx="1104300" cy="6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such that</a:t>
            </a:r>
            <a:endParaRPr/>
          </a:p>
        </p:txBody>
      </p:sp>
      <p:pic>
        <p:nvPicPr>
          <p:cNvPr id="148" name="Google Shape;148;p20"/>
          <p:cNvPicPr preferRelativeResize="0"/>
          <p:nvPr/>
        </p:nvPicPr>
        <p:blipFill>
          <a:blip r:embed="rId9">
            <a:alphaModFix/>
          </a:blip>
          <a:stretch>
            <a:fillRect/>
          </a:stretch>
        </p:blipFill>
        <p:spPr>
          <a:xfrm>
            <a:off x="1728685" y="3848800"/>
            <a:ext cx="2007126" cy="447525"/>
          </a:xfrm>
          <a:prstGeom prst="rect">
            <a:avLst/>
          </a:prstGeom>
          <a:noFill/>
          <a:ln>
            <a:noFill/>
          </a:ln>
        </p:spPr>
      </p:pic>
      <p:pic>
        <p:nvPicPr>
          <p:cNvPr id="149" name="Google Shape;149;p20"/>
          <p:cNvPicPr preferRelativeResize="0"/>
          <p:nvPr/>
        </p:nvPicPr>
        <p:blipFill>
          <a:blip r:embed="rId10">
            <a:alphaModFix/>
          </a:blip>
          <a:stretch>
            <a:fillRect/>
          </a:stretch>
        </p:blipFill>
        <p:spPr>
          <a:xfrm>
            <a:off x="2428213" y="4272400"/>
            <a:ext cx="2285524" cy="319344"/>
          </a:xfrm>
          <a:prstGeom prst="rect">
            <a:avLst/>
          </a:prstGeom>
          <a:noFill/>
          <a:ln>
            <a:noFill/>
          </a:ln>
        </p:spPr>
      </p:pic>
      <p:sp>
        <p:nvSpPr>
          <p:cNvPr id="150" name="Google Shape;150;p20"/>
          <p:cNvSpPr txBox="1"/>
          <p:nvPr/>
        </p:nvSpPr>
        <p:spPr>
          <a:xfrm>
            <a:off x="1623650" y="4212350"/>
            <a:ext cx="1040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s</a:t>
            </a:r>
            <a:r>
              <a:rPr lang="en-GB" sz="1200"/>
              <a:t>ubject to</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818113" y="67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Digital FGSM Adversarial Images </a:t>
            </a:r>
            <a:endParaRPr/>
          </a:p>
        </p:txBody>
      </p:sp>
      <p:sp>
        <p:nvSpPr>
          <p:cNvPr id="156" name="Google Shape;15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grpSp>
        <p:nvGrpSpPr>
          <p:cNvPr id="157" name="Google Shape;157;p21"/>
          <p:cNvGrpSpPr/>
          <p:nvPr/>
        </p:nvGrpSpPr>
        <p:grpSpPr>
          <a:xfrm>
            <a:off x="755070" y="1272867"/>
            <a:ext cx="6636330" cy="3504535"/>
            <a:chOff x="755070" y="1044267"/>
            <a:chExt cx="6636330" cy="3504535"/>
          </a:xfrm>
        </p:grpSpPr>
        <p:sp>
          <p:nvSpPr>
            <p:cNvPr id="158" name="Google Shape;158;p21"/>
            <p:cNvSpPr txBox="1"/>
            <p:nvPr/>
          </p:nvSpPr>
          <p:spPr>
            <a:xfrm>
              <a:off x="755070" y="1045800"/>
              <a:ext cx="8850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Accuracy</a:t>
              </a:r>
              <a:endParaRPr sz="1200"/>
            </a:p>
          </p:txBody>
        </p:sp>
        <p:sp>
          <p:nvSpPr>
            <p:cNvPr id="159" name="Google Shape;159;p21"/>
            <p:cNvSpPr txBox="1"/>
            <p:nvPr/>
          </p:nvSpPr>
          <p:spPr>
            <a:xfrm>
              <a:off x="4572002" y="1044267"/>
              <a:ext cx="8850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Accuracy</a:t>
              </a:r>
              <a:endParaRPr sz="1200"/>
            </a:p>
          </p:txBody>
        </p:sp>
        <p:grpSp>
          <p:nvGrpSpPr>
            <p:cNvPr id="160" name="Google Shape;160;p21"/>
            <p:cNvGrpSpPr/>
            <p:nvPr/>
          </p:nvGrpSpPr>
          <p:grpSpPr>
            <a:xfrm>
              <a:off x="818113" y="1332346"/>
              <a:ext cx="6573288" cy="3216456"/>
              <a:chOff x="208513" y="1332346"/>
              <a:chExt cx="6573288" cy="3216456"/>
            </a:xfrm>
          </p:grpSpPr>
          <p:grpSp>
            <p:nvGrpSpPr>
              <p:cNvPr id="161" name="Google Shape;161;p21"/>
              <p:cNvGrpSpPr/>
              <p:nvPr/>
            </p:nvGrpSpPr>
            <p:grpSpPr>
              <a:xfrm>
                <a:off x="208513" y="1332346"/>
                <a:ext cx="2690325" cy="642607"/>
                <a:chOff x="1593000" y="2322568"/>
                <a:chExt cx="2690325" cy="642607"/>
              </a:xfrm>
            </p:grpSpPr>
            <p:sp>
              <p:nvSpPr>
                <p:cNvPr id="162" name="Google Shape;162;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163" name="Google Shape;163;p2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165" name="Google Shape;165;p21"/>
              <p:cNvSpPr/>
              <p:nvPr/>
            </p:nvSpPr>
            <p:spPr>
              <a:xfrm>
                <a:off x="208513" y="1332346"/>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208513" y="1332353"/>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100%</a:t>
                </a:r>
                <a:endParaRPr>
                  <a:solidFill>
                    <a:srgbClr val="FFFFFF"/>
                  </a:solidFill>
                  <a:latin typeface="Roboto Thin"/>
                  <a:ea typeface="Roboto Thin"/>
                  <a:cs typeface="Roboto Thin"/>
                  <a:sym typeface="Roboto Thin"/>
                </a:endParaRPr>
              </a:p>
            </p:txBody>
          </p:sp>
          <p:sp>
            <p:nvSpPr>
              <p:cNvPr id="167" name="Google Shape;167;p21"/>
              <p:cNvSpPr/>
              <p:nvPr/>
            </p:nvSpPr>
            <p:spPr>
              <a:xfrm rot="-5400000">
                <a:off x="1286412" y="94451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845363" y="140552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Clean Image </a:t>
                </a:r>
                <a:endParaRPr sz="1100">
                  <a:solidFill>
                    <a:srgbClr val="FFFFFF"/>
                  </a:solidFill>
                  <a:latin typeface="Lato"/>
                  <a:ea typeface="Lato"/>
                  <a:cs typeface="Lato"/>
                  <a:sym typeface="Lato"/>
                </a:endParaRPr>
              </a:p>
              <a:p>
                <a:pPr indent="0" lvl="0" marL="0" rtl="0" algn="l">
                  <a:spcBef>
                    <a:spcPts val="0"/>
                  </a:spcBef>
                  <a:spcAft>
                    <a:spcPts val="0"/>
                  </a:spcAft>
                  <a:buClr>
                    <a:srgbClr val="000000"/>
                  </a:buClr>
                  <a:buSzPts val="1100"/>
                  <a:buFont typeface="Arial"/>
                  <a:buNone/>
                </a:pPr>
                <a:r>
                  <a:rPr lang="en-GB" sz="1100">
                    <a:solidFill>
                      <a:srgbClr val="FFFFFF"/>
                    </a:solidFill>
                    <a:latin typeface="Lato"/>
                    <a:ea typeface="Lato"/>
                    <a:cs typeface="Lato"/>
                    <a:sym typeface="Lato"/>
                  </a:rPr>
                  <a:t>(eps = 0 )</a:t>
                </a:r>
                <a:endParaRPr sz="1000">
                  <a:solidFill>
                    <a:srgbClr val="FFFFFF"/>
                  </a:solidFill>
                  <a:latin typeface="Roboto Medium"/>
                  <a:ea typeface="Roboto Medium"/>
                  <a:cs typeface="Roboto Medium"/>
                  <a:sym typeface="Roboto Medium"/>
                </a:endParaRPr>
              </a:p>
            </p:txBody>
          </p:sp>
          <p:pic>
            <p:nvPicPr>
              <p:cNvPr id="169" name="Google Shape;169;p21"/>
              <p:cNvPicPr preferRelativeResize="0"/>
              <p:nvPr/>
            </p:nvPicPr>
            <p:blipFill>
              <a:blip r:embed="rId3">
                <a:alphaModFix/>
              </a:blip>
              <a:stretch>
                <a:fillRect/>
              </a:stretch>
            </p:blipFill>
            <p:spPr>
              <a:xfrm>
                <a:off x="2390500" y="1363138"/>
                <a:ext cx="609600" cy="609600"/>
              </a:xfrm>
              <a:prstGeom prst="rect">
                <a:avLst/>
              </a:prstGeom>
              <a:noFill/>
              <a:ln>
                <a:noFill/>
              </a:ln>
            </p:spPr>
          </p:pic>
          <p:sp>
            <p:nvSpPr>
              <p:cNvPr id="170" name="Google Shape;170;p21"/>
              <p:cNvSpPr/>
              <p:nvPr/>
            </p:nvSpPr>
            <p:spPr>
              <a:xfrm>
                <a:off x="208513" y="217143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208513" y="217144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100%</a:t>
                </a:r>
                <a:endParaRPr>
                  <a:solidFill>
                    <a:srgbClr val="FFFFFF"/>
                  </a:solidFill>
                  <a:latin typeface="Roboto Thin"/>
                  <a:ea typeface="Roboto Thin"/>
                  <a:cs typeface="Roboto Thin"/>
                  <a:sym typeface="Roboto Thin"/>
                </a:endParaRPr>
              </a:p>
            </p:txBody>
          </p:sp>
          <p:sp>
            <p:nvSpPr>
              <p:cNvPr id="172" name="Google Shape;172;p21"/>
              <p:cNvSpPr/>
              <p:nvPr/>
            </p:nvSpPr>
            <p:spPr>
              <a:xfrm rot="-5400000">
                <a:off x="1286412" y="17836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845363" y="22446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0.0005 )</a:t>
                </a:r>
                <a:endParaRPr sz="1000">
                  <a:solidFill>
                    <a:srgbClr val="FFFFFF"/>
                  </a:solidFill>
                  <a:latin typeface="Roboto Medium"/>
                  <a:ea typeface="Roboto Medium"/>
                  <a:cs typeface="Roboto Medium"/>
                  <a:sym typeface="Roboto Medium"/>
                </a:endParaRPr>
              </a:p>
            </p:txBody>
          </p:sp>
          <p:grpSp>
            <p:nvGrpSpPr>
              <p:cNvPr id="174" name="Google Shape;174;p21"/>
              <p:cNvGrpSpPr/>
              <p:nvPr/>
            </p:nvGrpSpPr>
            <p:grpSpPr>
              <a:xfrm>
                <a:off x="208513" y="3063796"/>
                <a:ext cx="2690325" cy="642607"/>
                <a:chOff x="1593000" y="2322568"/>
                <a:chExt cx="2690325" cy="642607"/>
              </a:xfrm>
            </p:grpSpPr>
            <p:sp>
              <p:nvSpPr>
                <p:cNvPr id="175" name="Google Shape;175;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176" name="Google Shape;176;p2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178" name="Google Shape;178;p21"/>
              <p:cNvSpPr/>
              <p:nvPr/>
            </p:nvSpPr>
            <p:spPr>
              <a:xfrm>
                <a:off x="208513" y="3063796"/>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208513" y="3063803"/>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96</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180" name="Google Shape;180;p21"/>
              <p:cNvSpPr/>
              <p:nvPr/>
            </p:nvSpPr>
            <p:spPr>
              <a:xfrm rot="-5400000">
                <a:off x="1286412" y="267596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845363" y="313697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0.003 )</a:t>
                </a:r>
                <a:endParaRPr sz="1000">
                  <a:solidFill>
                    <a:srgbClr val="FFFFFF"/>
                  </a:solidFill>
                  <a:latin typeface="Roboto Medium"/>
                  <a:ea typeface="Roboto Medium"/>
                  <a:cs typeface="Roboto Medium"/>
                  <a:sym typeface="Roboto Medium"/>
                </a:endParaRPr>
              </a:p>
            </p:txBody>
          </p:sp>
          <p:grpSp>
            <p:nvGrpSpPr>
              <p:cNvPr id="182" name="Google Shape;182;p21"/>
              <p:cNvGrpSpPr/>
              <p:nvPr/>
            </p:nvGrpSpPr>
            <p:grpSpPr>
              <a:xfrm>
                <a:off x="208513" y="3902884"/>
                <a:ext cx="2690325" cy="642607"/>
                <a:chOff x="1593000" y="2322568"/>
                <a:chExt cx="2690325" cy="642607"/>
              </a:xfrm>
            </p:grpSpPr>
            <p:sp>
              <p:nvSpPr>
                <p:cNvPr id="183" name="Google Shape;183;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184" name="Google Shape;184;p2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186" name="Google Shape;186;p21"/>
              <p:cNvSpPr/>
              <p:nvPr/>
            </p:nvSpPr>
            <p:spPr>
              <a:xfrm>
                <a:off x="208513" y="39028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208513" y="390289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86</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188" name="Google Shape;188;p21"/>
              <p:cNvSpPr/>
              <p:nvPr/>
            </p:nvSpPr>
            <p:spPr>
              <a:xfrm rot="-5400000">
                <a:off x="1286412" y="35150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845363" y="39760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0.005 )</a:t>
                </a:r>
                <a:endParaRPr sz="1000">
                  <a:solidFill>
                    <a:srgbClr val="FFFFFF"/>
                  </a:solidFill>
                  <a:latin typeface="Roboto Medium"/>
                  <a:ea typeface="Roboto Medium"/>
                  <a:cs typeface="Roboto Medium"/>
                  <a:sym typeface="Roboto Medium"/>
                </a:endParaRPr>
              </a:p>
            </p:txBody>
          </p:sp>
          <p:pic>
            <p:nvPicPr>
              <p:cNvPr id="190" name="Google Shape;190;p21"/>
              <p:cNvPicPr preferRelativeResize="0"/>
              <p:nvPr/>
            </p:nvPicPr>
            <p:blipFill>
              <a:blip r:embed="rId4">
                <a:alphaModFix/>
              </a:blip>
              <a:stretch>
                <a:fillRect/>
              </a:stretch>
            </p:blipFill>
            <p:spPr>
              <a:xfrm>
                <a:off x="2390506" y="2167513"/>
                <a:ext cx="609600" cy="609600"/>
              </a:xfrm>
              <a:prstGeom prst="rect">
                <a:avLst/>
              </a:prstGeom>
              <a:noFill/>
              <a:ln>
                <a:noFill/>
              </a:ln>
            </p:spPr>
          </p:pic>
          <p:pic>
            <p:nvPicPr>
              <p:cNvPr id="191" name="Google Shape;191;p21"/>
              <p:cNvPicPr preferRelativeResize="0"/>
              <p:nvPr/>
            </p:nvPicPr>
            <p:blipFill>
              <a:blip r:embed="rId5">
                <a:alphaModFix/>
              </a:blip>
              <a:stretch>
                <a:fillRect/>
              </a:stretch>
            </p:blipFill>
            <p:spPr>
              <a:xfrm>
                <a:off x="2403800" y="3081600"/>
                <a:ext cx="609600" cy="609600"/>
              </a:xfrm>
              <a:prstGeom prst="rect">
                <a:avLst/>
              </a:prstGeom>
              <a:noFill/>
              <a:ln>
                <a:noFill/>
              </a:ln>
            </p:spPr>
          </p:pic>
          <p:pic>
            <p:nvPicPr>
              <p:cNvPr id="192" name="Google Shape;192;p21"/>
              <p:cNvPicPr preferRelativeResize="0"/>
              <p:nvPr/>
            </p:nvPicPr>
            <p:blipFill>
              <a:blip r:embed="rId6">
                <a:alphaModFix/>
              </a:blip>
              <a:stretch>
                <a:fillRect/>
              </a:stretch>
            </p:blipFill>
            <p:spPr>
              <a:xfrm>
                <a:off x="2407225" y="3928875"/>
                <a:ext cx="609600" cy="609600"/>
              </a:xfrm>
              <a:prstGeom prst="rect">
                <a:avLst/>
              </a:prstGeom>
              <a:noFill/>
              <a:ln>
                <a:noFill/>
              </a:ln>
            </p:spPr>
          </p:pic>
          <p:grpSp>
            <p:nvGrpSpPr>
              <p:cNvPr id="193" name="Google Shape;193;p21"/>
              <p:cNvGrpSpPr/>
              <p:nvPr/>
            </p:nvGrpSpPr>
            <p:grpSpPr>
              <a:xfrm>
                <a:off x="4024438" y="2173934"/>
                <a:ext cx="2690325" cy="642607"/>
                <a:chOff x="1593000" y="2322568"/>
                <a:chExt cx="2690325" cy="642607"/>
              </a:xfrm>
            </p:grpSpPr>
            <p:sp>
              <p:nvSpPr>
                <p:cNvPr id="194" name="Google Shape;194;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195" name="Google Shape;195;p2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grpSp>
            <p:nvGrpSpPr>
              <p:cNvPr id="197" name="Google Shape;197;p21"/>
              <p:cNvGrpSpPr/>
              <p:nvPr/>
            </p:nvGrpSpPr>
            <p:grpSpPr>
              <a:xfrm>
                <a:off x="4024438" y="1334846"/>
                <a:ext cx="2690325" cy="642607"/>
                <a:chOff x="1593000" y="2322568"/>
                <a:chExt cx="2690325" cy="642607"/>
              </a:xfrm>
            </p:grpSpPr>
            <p:sp>
              <p:nvSpPr>
                <p:cNvPr id="198" name="Google Shape;198;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199" name="Google Shape;199;p2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201" name="Google Shape;201;p21"/>
              <p:cNvSpPr/>
              <p:nvPr/>
            </p:nvSpPr>
            <p:spPr>
              <a:xfrm>
                <a:off x="4024438" y="1334846"/>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4024438" y="1334853"/>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61</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203" name="Google Shape;203;p21"/>
              <p:cNvSpPr/>
              <p:nvPr/>
            </p:nvSpPr>
            <p:spPr>
              <a:xfrm rot="-5400000">
                <a:off x="5102337" y="94701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4661288" y="140802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0.009 )</a:t>
                </a:r>
                <a:endParaRPr sz="1000">
                  <a:solidFill>
                    <a:srgbClr val="FFFFFF"/>
                  </a:solidFill>
                  <a:latin typeface="Roboto Medium"/>
                  <a:ea typeface="Roboto Medium"/>
                  <a:cs typeface="Roboto Medium"/>
                  <a:sym typeface="Roboto Medium"/>
                </a:endParaRPr>
              </a:p>
            </p:txBody>
          </p:sp>
          <p:sp>
            <p:nvSpPr>
              <p:cNvPr id="205" name="Google Shape;205;p21"/>
              <p:cNvSpPr/>
              <p:nvPr/>
            </p:nvSpPr>
            <p:spPr>
              <a:xfrm>
                <a:off x="4024438" y="217393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4024438" y="217394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24</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207" name="Google Shape;207;p21"/>
              <p:cNvSpPr/>
              <p:nvPr/>
            </p:nvSpPr>
            <p:spPr>
              <a:xfrm rot="-5400000">
                <a:off x="5102337" y="178610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4661288" y="224711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0.02 )</a:t>
                </a:r>
                <a:endParaRPr sz="1000">
                  <a:solidFill>
                    <a:srgbClr val="FFFFFF"/>
                  </a:solidFill>
                  <a:latin typeface="Roboto Medium"/>
                  <a:ea typeface="Roboto Medium"/>
                  <a:cs typeface="Roboto Medium"/>
                  <a:sym typeface="Roboto Medium"/>
                </a:endParaRPr>
              </a:p>
            </p:txBody>
          </p:sp>
          <p:grpSp>
            <p:nvGrpSpPr>
              <p:cNvPr id="209" name="Google Shape;209;p21"/>
              <p:cNvGrpSpPr/>
              <p:nvPr/>
            </p:nvGrpSpPr>
            <p:grpSpPr>
              <a:xfrm>
                <a:off x="4024438" y="3066296"/>
                <a:ext cx="2690325" cy="642607"/>
                <a:chOff x="1593000" y="2322568"/>
                <a:chExt cx="2690325" cy="642607"/>
              </a:xfrm>
            </p:grpSpPr>
            <p:sp>
              <p:nvSpPr>
                <p:cNvPr id="210" name="Google Shape;210;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11" name="Google Shape;211;p2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213" name="Google Shape;213;p21"/>
              <p:cNvSpPr/>
              <p:nvPr/>
            </p:nvSpPr>
            <p:spPr>
              <a:xfrm>
                <a:off x="4024438" y="3066296"/>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4024438" y="3066303"/>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7</a:t>
                </a:r>
                <a:r>
                  <a:rPr lang="en-GB">
                    <a:solidFill>
                      <a:srgbClr val="FFFFFF"/>
                    </a:solidFill>
                    <a:latin typeface="Roboto Thin"/>
                    <a:ea typeface="Roboto Thin"/>
                    <a:cs typeface="Roboto Thin"/>
                    <a:sym typeface="Roboto Thin"/>
                  </a:rPr>
                  <a:t>%</a:t>
                </a:r>
                <a:endParaRPr>
                  <a:solidFill>
                    <a:srgbClr val="FFFFFF"/>
                  </a:solidFill>
                  <a:latin typeface="Roboto Thin"/>
                  <a:ea typeface="Roboto Thin"/>
                  <a:cs typeface="Roboto Thin"/>
                  <a:sym typeface="Roboto Thin"/>
                </a:endParaRPr>
              </a:p>
            </p:txBody>
          </p:sp>
          <p:sp>
            <p:nvSpPr>
              <p:cNvPr id="215" name="Google Shape;215;p21"/>
              <p:cNvSpPr/>
              <p:nvPr/>
            </p:nvSpPr>
            <p:spPr>
              <a:xfrm rot="-5400000">
                <a:off x="5102337" y="2678462"/>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4661288" y="313947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 .04)</a:t>
                </a:r>
                <a:endParaRPr sz="1000">
                  <a:solidFill>
                    <a:srgbClr val="FFFFFF"/>
                  </a:solidFill>
                  <a:latin typeface="Roboto Medium"/>
                  <a:ea typeface="Roboto Medium"/>
                  <a:cs typeface="Roboto Medium"/>
                  <a:sym typeface="Roboto Medium"/>
                </a:endParaRPr>
              </a:p>
            </p:txBody>
          </p:sp>
          <p:grpSp>
            <p:nvGrpSpPr>
              <p:cNvPr id="217" name="Google Shape;217;p21"/>
              <p:cNvGrpSpPr/>
              <p:nvPr/>
            </p:nvGrpSpPr>
            <p:grpSpPr>
              <a:xfrm>
                <a:off x="4024438" y="3905384"/>
                <a:ext cx="2690325" cy="642607"/>
                <a:chOff x="1593000" y="2322568"/>
                <a:chExt cx="2690325" cy="642607"/>
              </a:xfrm>
            </p:grpSpPr>
            <p:sp>
              <p:nvSpPr>
                <p:cNvPr id="218" name="Google Shape;218;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219" name="Google Shape;219;p2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221" name="Google Shape;221;p21"/>
              <p:cNvSpPr/>
              <p:nvPr/>
            </p:nvSpPr>
            <p:spPr>
              <a:xfrm>
                <a:off x="4024438" y="3905384"/>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4024438" y="3905391"/>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0%</a:t>
                </a:r>
                <a:endParaRPr>
                  <a:solidFill>
                    <a:srgbClr val="FFFFFF"/>
                  </a:solidFill>
                  <a:latin typeface="Roboto Thin"/>
                  <a:ea typeface="Roboto Thin"/>
                  <a:cs typeface="Roboto Thin"/>
                  <a:sym typeface="Roboto Thin"/>
                </a:endParaRPr>
              </a:p>
            </p:txBody>
          </p:sp>
          <p:sp>
            <p:nvSpPr>
              <p:cNvPr id="223" name="Google Shape;223;p21"/>
              <p:cNvSpPr/>
              <p:nvPr/>
            </p:nvSpPr>
            <p:spPr>
              <a:xfrm rot="-5400000">
                <a:off x="5102337" y="3517550"/>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4661288" y="3978567"/>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a:ea typeface="Lato"/>
                    <a:cs typeface="Lato"/>
                    <a:sym typeface="Lato"/>
                  </a:rPr>
                  <a:t> Adversarial  Image </a:t>
                </a:r>
                <a:endParaRPr sz="1100">
                  <a:solidFill>
                    <a:srgbClr val="FFFFFF"/>
                  </a:solidFill>
                  <a:latin typeface="Lato"/>
                  <a:ea typeface="Lato"/>
                  <a:cs typeface="Lato"/>
                  <a:sym typeface="Lato"/>
                </a:endParaRPr>
              </a:p>
              <a:p>
                <a:pPr indent="0" lvl="0" marL="0" rtl="0" algn="l">
                  <a:spcBef>
                    <a:spcPts val="0"/>
                  </a:spcBef>
                  <a:spcAft>
                    <a:spcPts val="0"/>
                  </a:spcAft>
                  <a:buNone/>
                </a:pPr>
                <a:r>
                  <a:rPr lang="en-GB" sz="1100">
                    <a:solidFill>
                      <a:srgbClr val="FFFFFF"/>
                    </a:solidFill>
                    <a:latin typeface="Lato"/>
                    <a:ea typeface="Lato"/>
                    <a:cs typeface="Lato"/>
                    <a:sym typeface="Lato"/>
                  </a:rPr>
                  <a:t>(eps = 0.07 )</a:t>
                </a:r>
                <a:endParaRPr sz="1000">
                  <a:solidFill>
                    <a:srgbClr val="FFFFFF"/>
                  </a:solidFill>
                  <a:latin typeface="Roboto Medium"/>
                  <a:ea typeface="Roboto Medium"/>
                  <a:cs typeface="Roboto Medium"/>
                  <a:sym typeface="Roboto Medium"/>
                </a:endParaRPr>
              </a:p>
            </p:txBody>
          </p:sp>
          <p:pic>
            <p:nvPicPr>
              <p:cNvPr id="225" name="Google Shape;225;p21"/>
              <p:cNvPicPr preferRelativeResize="0"/>
              <p:nvPr/>
            </p:nvPicPr>
            <p:blipFill>
              <a:blip r:embed="rId7">
                <a:alphaModFix/>
              </a:blip>
              <a:stretch>
                <a:fillRect/>
              </a:stretch>
            </p:blipFill>
            <p:spPr>
              <a:xfrm>
                <a:off x="6166500" y="1349100"/>
                <a:ext cx="609600" cy="609600"/>
              </a:xfrm>
              <a:prstGeom prst="rect">
                <a:avLst/>
              </a:prstGeom>
              <a:noFill/>
              <a:ln>
                <a:noFill/>
              </a:ln>
            </p:spPr>
          </p:pic>
          <p:pic>
            <p:nvPicPr>
              <p:cNvPr id="226" name="Google Shape;226;p21"/>
              <p:cNvPicPr preferRelativeResize="0"/>
              <p:nvPr/>
            </p:nvPicPr>
            <p:blipFill>
              <a:blip r:embed="rId8">
                <a:alphaModFix/>
              </a:blip>
              <a:stretch>
                <a:fillRect/>
              </a:stretch>
            </p:blipFill>
            <p:spPr>
              <a:xfrm>
                <a:off x="6166500" y="2217525"/>
                <a:ext cx="609600" cy="609600"/>
              </a:xfrm>
              <a:prstGeom prst="rect">
                <a:avLst/>
              </a:prstGeom>
              <a:noFill/>
              <a:ln>
                <a:noFill/>
              </a:ln>
            </p:spPr>
          </p:pic>
          <p:pic>
            <p:nvPicPr>
              <p:cNvPr id="227" name="Google Shape;227;p21"/>
              <p:cNvPicPr preferRelativeResize="0"/>
              <p:nvPr/>
            </p:nvPicPr>
            <p:blipFill>
              <a:blip r:embed="rId9">
                <a:alphaModFix/>
              </a:blip>
              <a:stretch>
                <a:fillRect/>
              </a:stretch>
            </p:blipFill>
            <p:spPr>
              <a:xfrm>
                <a:off x="6172200" y="3048000"/>
                <a:ext cx="609600" cy="609600"/>
              </a:xfrm>
              <a:prstGeom prst="rect">
                <a:avLst/>
              </a:prstGeom>
              <a:noFill/>
              <a:ln>
                <a:noFill/>
              </a:ln>
            </p:spPr>
          </p:pic>
          <p:pic>
            <p:nvPicPr>
              <p:cNvPr id="228" name="Google Shape;228;p21"/>
              <p:cNvPicPr preferRelativeResize="0"/>
              <p:nvPr/>
            </p:nvPicPr>
            <p:blipFill>
              <a:blip r:embed="rId10">
                <a:alphaModFix/>
              </a:blip>
              <a:stretch>
                <a:fillRect/>
              </a:stretch>
            </p:blipFill>
            <p:spPr>
              <a:xfrm>
                <a:off x="6172200" y="3886200"/>
                <a:ext cx="609600" cy="609600"/>
              </a:xfrm>
              <a:prstGeom prst="rect">
                <a:avLst/>
              </a:prstGeom>
              <a:noFill/>
              <a:ln>
                <a:noFill/>
              </a:ln>
            </p:spPr>
          </p:pic>
          <p:grpSp>
            <p:nvGrpSpPr>
              <p:cNvPr id="229" name="Google Shape;229;p21"/>
              <p:cNvGrpSpPr/>
              <p:nvPr/>
            </p:nvGrpSpPr>
            <p:grpSpPr>
              <a:xfrm>
                <a:off x="208513" y="2171434"/>
                <a:ext cx="690000" cy="642607"/>
                <a:chOff x="1593000" y="2322568"/>
                <a:chExt cx="690000" cy="642607"/>
              </a:xfrm>
            </p:grpSpPr>
            <p:sp>
              <p:nvSpPr>
                <p:cNvPr id="230" name="Google Shape;230;p21"/>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grpSp>
      </p:grpSp>
      <p:sp>
        <p:nvSpPr>
          <p:cNvPr id="232" name="Google Shape;232;p21"/>
          <p:cNvSpPr/>
          <p:nvPr/>
        </p:nvSpPr>
        <p:spPr>
          <a:xfrm>
            <a:off x="818118" y="2410103"/>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Thin"/>
                <a:ea typeface="Roboto Thin"/>
                <a:cs typeface="Roboto Thin"/>
                <a:sym typeface="Roboto Thin"/>
              </a:rPr>
              <a:t>100%</a:t>
            </a:r>
            <a:endParaRPr>
              <a:solidFill>
                <a:srgbClr val="FFFFFF"/>
              </a:solidFill>
              <a:latin typeface="Roboto Thin"/>
              <a:ea typeface="Roboto Thin"/>
              <a:cs typeface="Roboto Thin"/>
              <a:sym typeface="Roboto Thin"/>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